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49"/>
  </p:notesMasterIdLst>
  <p:handoutMasterIdLst>
    <p:handoutMasterId r:id="rId50"/>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9" r:id="rId26"/>
    <p:sldId id="290" r:id="rId27"/>
    <p:sldId id="291" r:id="rId28"/>
    <p:sldId id="292" r:id="rId29"/>
    <p:sldId id="293" r:id="rId30"/>
    <p:sldId id="294" r:id="rId31"/>
    <p:sldId id="295" r:id="rId32"/>
    <p:sldId id="296" r:id="rId33"/>
    <p:sldId id="297" r:id="rId34"/>
    <p:sldId id="299" r:id="rId35"/>
    <p:sldId id="301" r:id="rId36"/>
    <p:sldId id="302" r:id="rId37"/>
    <p:sldId id="303" r:id="rId38"/>
    <p:sldId id="298" r:id="rId39"/>
    <p:sldId id="300" r:id="rId40"/>
    <p:sldId id="304" r:id="rId41"/>
    <p:sldId id="305" r:id="rId42"/>
    <p:sldId id="306" r:id="rId43"/>
    <p:sldId id="307" r:id="rId44"/>
    <p:sldId id="308" r:id="rId45"/>
    <p:sldId id="285" r:id="rId46"/>
    <p:sldId id="286" r:id="rId47"/>
    <p:sldId id="287" r:id="rId4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68" autoAdjust="0"/>
    <p:restoredTop sz="84793"/>
  </p:normalViewPr>
  <p:slideViewPr>
    <p:cSldViewPr snapToGrid="0" snapToObjects="1">
      <p:cViewPr varScale="1">
        <p:scale>
          <a:sx n="84" d="100"/>
          <a:sy n="84" d="100"/>
        </p:scale>
        <p:origin x="624"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6/12/20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12,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2005.04824"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science/article/pii/S0927650516302341?via%3Dihub" TargetMode="External"/><Relationship Id="rId2" Type="http://schemas.openxmlformats.org/officeDocument/2006/relationships/hyperlink" Target="https://www.sciencedirect.co/" TargetMode="External"/><Relationship Id="rId1" Type="http://schemas.openxmlformats.org/officeDocument/2006/relationships/slideLayout" Target="../slideLayouts/slideLayout4.xml"/><Relationship Id="rId4" Type="http://schemas.openxmlformats.org/officeDocument/2006/relationships/hyperlink" Target="https://microboone.fnal.gov/wp-content/uploads/MICROBOONE-NOTE-1003-PUB.pdf"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until xxx 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for draft to Ben L next wk.</a:t>
            </a:r>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6BD72-E45E-4949-9812-B6FA5CD0B6E2}"/>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54844931-811D-124B-B9EB-6FCEDACD306C}"/>
              </a:ext>
            </a:extLst>
          </p:cNvPr>
          <p:cNvSpPr>
            <a:spLocks noGrp="1"/>
          </p:cNvSpPr>
          <p:nvPr>
            <p:ph type="title"/>
          </p:nvPr>
        </p:nvSpPr>
        <p:spPr/>
        <p:txBody>
          <a:bodyPr/>
          <a:lstStyle/>
          <a:p>
            <a:r>
              <a:rPr lang="en-US"/>
              <a:t>1-Apr discussion: </a:t>
            </a:r>
            <a:r>
              <a:rPr lang="en-US" dirty="0" err="1"/>
              <a:t>ToDo</a:t>
            </a:r>
            <a:r>
              <a:rPr lang="en-US" dirty="0"/>
              <a:t> tasks</a:t>
            </a:r>
          </a:p>
        </p:txBody>
      </p:sp>
      <p:sp>
        <p:nvSpPr>
          <p:cNvPr id="4" name="Content Placeholder 3">
            <a:extLst>
              <a:ext uri="{FF2B5EF4-FFF2-40B4-BE49-F238E27FC236}">
                <a16:creationId xmlns:a16="http://schemas.microsoft.com/office/drawing/2014/main" id="{D6D67F97-B13E-FA4B-B5CB-6916D6356A53}"/>
              </a:ext>
            </a:extLst>
          </p:cNvPr>
          <p:cNvSpPr>
            <a:spLocks noGrp="1"/>
          </p:cNvSpPr>
          <p:nvPr>
            <p:ph sz="quarter" idx="20"/>
          </p:nvPr>
        </p:nvSpPr>
        <p:spPr/>
        <p:txBody>
          <a:bodyPr numCol="2"/>
          <a:lstStyle/>
          <a:p>
            <a:pPr marL="0" indent="0">
              <a:buNone/>
            </a:pPr>
            <a:r>
              <a:rPr lang="en-US" sz="1600" dirty="0"/>
              <a:t>Richard 6hrs</a:t>
            </a:r>
          </a:p>
          <a:p>
            <a:r>
              <a:rPr lang="en-US" sz="1600" dirty="0"/>
              <a:t>neutrino </a:t>
            </a:r>
            <a:r>
              <a:rPr lang="en-US" sz="1600" dirty="0" err="1"/>
              <a:t>bkgd</a:t>
            </a:r>
            <a:r>
              <a:rPr lang="en-US" sz="1600" dirty="0"/>
              <a:t> from DS20</a:t>
            </a:r>
          </a:p>
          <a:p>
            <a:r>
              <a:rPr lang="en-US" sz="1600" dirty="0"/>
              <a:t>Remove DUNE internal statements about gammas. Make more generic</a:t>
            </a:r>
          </a:p>
          <a:p>
            <a:r>
              <a:rPr lang="en-US" sz="1600" dirty="0"/>
              <a:t>Use Chris’s alpha-n in Argon info from email</a:t>
            </a:r>
          </a:p>
          <a:p>
            <a:r>
              <a:rPr lang="en-US" sz="1600" dirty="0"/>
              <a:t>                Specify Rn level to get to sub-1 n in bulk</a:t>
            </a:r>
          </a:p>
          <a:p>
            <a:r>
              <a:rPr lang="en-US" sz="1600" dirty="0"/>
              <a:t>Reorder sentence about 20cm of water from </a:t>
            </a:r>
            <a:r>
              <a:rPr lang="en-US" sz="1600" dirty="0" err="1"/>
              <a:t>Beacom</a:t>
            </a:r>
            <a:endParaRPr lang="en-US" sz="1600" dirty="0"/>
          </a:p>
          <a:p>
            <a:pPr marL="0" indent="0">
              <a:buNone/>
            </a:pPr>
            <a:r>
              <a:rPr lang="en-US" sz="1600" dirty="0"/>
              <a:t> </a:t>
            </a:r>
          </a:p>
          <a:p>
            <a:pPr marL="0" indent="0">
              <a:buNone/>
            </a:pPr>
            <a:r>
              <a:rPr lang="en-US" sz="1600" dirty="0"/>
              <a:t>Chris 6hrs</a:t>
            </a:r>
          </a:p>
          <a:p>
            <a:r>
              <a:rPr lang="en-US" sz="1600" dirty="0"/>
              <a:t>Read through</a:t>
            </a:r>
          </a:p>
          <a:p>
            <a:r>
              <a:rPr lang="en-US" sz="1600" dirty="0"/>
              <a:t>Remove DUNE-specific SN  stuff and</a:t>
            </a:r>
          </a:p>
          <a:p>
            <a:r>
              <a:rPr lang="en-US" sz="1600" dirty="0"/>
              <a:t>remove the Optical Flash figure and text referring to it</a:t>
            </a:r>
          </a:p>
          <a:p>
            <a:r>
              <a:rPr lang="en-US" sz="1600" dirty="0"/>
              <a:t>Results section</a:t>
            </a:r>
          </a:p>
          <a:p>
            <a:r>
              <a:rPr lang="en-US" sz="1600" dirty="0"/>
              <a:t>Finish photon sim text</a:t>
            </a:r>
          </a:p>
          <a:p>
            <a:r>
              <a:rPr lang="en-US" sz="1600" dirty="0"/>
              <a:t>Look for </a:t>
            </a:r>
            <a:r>
              <a:rPr lang="en-US" sz="1600" dirty="0" err="1"/>
              <a:t>SiPM</a:t>
            </a:r>
            <a:r>
              <a:rPr lang="en-US" sz="1600" dirty="0"/>
              <a:t> size consistency 12cmx12cm in text</a:t>
            </a:r>
          </a:p>
          <a:p>
            <a:pPr marL="0" indent="0">
              <a:buNone/>
            </a:pPr>
            <a:r>
              <a:rPr lang="en-US" sz="1600" dirty="0"/>
              <a:t> </a:t>
            </a:r>
          </a:p>
          <a:p>
            <a:pPr marL="0" indent="0">
              <a:buNone/>
            </a:pPr>
            <a:r>
              <a:rPr lang="en-US" sz="1600" dirty="0"/>
              <a:t> </a:t>
            </a:r>
          </a:p>
          <a:p>
            <a:pPr marL="0" indent="0">
              <a:buNone/>
            </a:pPr>
            <a:r>
              <a:rPr lang="en-US" sz="1600" dirty="0"/>
              <a:t>Eric 4hrs</a:t>
            </a:r>
          </a:p>
          <a:p>
            <a:r>
              <a:rPr lang="en-US" sz="1600" dirty="0"/>
              <a:t>G4 section – make orderly</a:t>
            </a:r>
          </a:p>
          <a:p>
            <a:r>
              <a:rPr lang="en-US" sz="1600" dirty="0"/>
              <a:t>Add “Henning’s” </a:t>
            </a:r>
            <a:r>
              <a:rPr lang="en-US" sz="1600" dirty="0" err="1"/>
              <a:t>UAr</a:t>
            </a:r>
            <a:r>
              <a:rPr lang="en-US" sz="1600" dirty="0"/>
              <a:t> sentences</a:t>
            </a:r>
          </a:p>
          <a:p>
            <a:r>
              <a:rPr lang="en-US" sz="1600" dirty="0"/>
              <a:t>n section</a:t>
            </a:r>
          </a:p>
          <a:p>
            <a:r>
              <a:rPr lang="en-US" sz="1600" dirty="0"/>
              <a:t>Remake the Th, U, </a:t>
            </a:r>
            <a:r>
              <a:rPr lang="en-US" sz="1600" dirty="0" err="1"/>
              <a:t>Th+U</a:t>
            </a:r>
            <a:r>
              <a:rPr lang="en-US" sz="1600" dirty="0"/>
              <a:t> plot to have all components</a:t>
            </a:r>
          </a:p>
          <a:p>
            <a:r>
              <a:rPr lang="en-US" sz="1600" dirty="0"/>
              <a:t> State U, Th activities in </a:t>
            </a:r>
            <a:r>
              <a:rPr lang="en-US" sz="1600" dirty="0" err="1"/>
              <a:t>mBq</a:t>
            </a:r>
            <a:r>
              <a:rPr lang="en-US" sz="1600" dirty="0"/>
              <a:t>/kg, relating my 2E-9/cm3/sec and relation to LZ and DS20k</a:t>
            </a:r>
          </a:p>
          <a:p>
            <a:r>
              <a:rPr lang="en-US" sz="1600" dirty="0"/>
              <a:t>Run n </a:t>
            </a:r>
            <a:r>
              <a:rPr lang="en-US" sz="1600" dirty="0" err="1"/>
              <a:t>ana</a:t>
            </a:r>
            <a:r>
              <a:rPr lang="en-US" sz="1600" dirty="0"/>
              <a:t> job at 75 keV, check remaining scatters in </a:t>
            </a:r>
            <a:r>
              <a:rPr lang="en-US" sz="1600" dirty="0" err="1"/>
              <a:t>fidv</a:t>
            </a:r>
            <a:endParaRPr lang="en-US" sz="1600" dirty="0"/>
          </a:p>
          <a:p>
            <a:r>
              <a:rPr lang="en-US" sz="1600" dirty="0"/>
              <a:t> </a:t>
            </a:r>
          </a:p>
          <a:p>
            <a:r>
              <a:rPr lang="en-US" sz="1600" dirty="0"/>
              <a:t>Sensitivity Plot: 4 plots</a:t>
            </a:r>
          </a:p>
          <a:p>
            <a:r>
              <a:rPr lang="en-US" sz="1600" dirty="0"/>
              <a:t>100 keV: 1bkgd</a:t>
            </a:r>
          </a:p>
          <a:p>
            <a:r>
              <a:rPr lang="en-US" sz="1600" dirty="0"/>
              <a:t>                10</a:t>
            </a:r>
          </a:p>
          <a:p>
            <a:r>
              <a:rPr lang="en-US" sz="1600" dirty="0"/>
              <a:t>                100</a:t>
            </a:r>
          </a:p>
          <a:p>
            <a:r>
              <a:rPr lang="en-US" sz="1600" dirty="0"/>
              <a:t>75 keV: 10 </a:t>
            </a:r>
            <a:r>
              <a:rPr lang="en-US" sz="1600" dirty="0" err="1"/>
              <a:t>bkgd</a:t>
            </a:r>
            <a:endParaRPr lang="en-US" sz="1600" dirty="0"/>
          </a:p>
          <a:p>
            <a:endParaRPr lang="en-US" dirty="0"/>
          </a:p>
        </p:txBody>
      </p:sp>
    </p:spTree>
    <p:extLst>
      <p:ext uri="{BB962C8B-B14F-4D97-AF65-F5344CB8AC3E}">
        <p14:creationId xmlns:p14="http://schemas.microsoft.com/office/powerpoint/2010/main" val="169418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3C9816-8A49-3A4F-A611-928871348E26}"/>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81698D93-C87B-2F46-BEDD-EF3AC4F894BA}"/>
              </a:ext>
            </a:extLst>
          </p:cNvPr>
          <p:cNvSpPr>
            <a:spLocks noGrp="1"/>
          </p:cNvSpPr>
          <p:nvPr>
            <p:ph type="title"/>
          </p:nvPr>
        </p:nvSpPr>
        <p:spPr/>
        <p:txBody>
          <a:bodyPr/>
          <a:lstStyle/>
          <a:p>
            <a:r>
              <a:rPr lang="en-US" dirty="0"/>
              <a:t>10-April: release on 15-Apr to Ben/Henning?</a:t>
            </a:r>
          </a:p>
        </p:txBody>
      </p:sp>
      <p:sp>
        <p:nvSpPr>
          <p:cNvPr id="4" name="Content Placeholder 3">
            <a:extLst>
              <a:ext uri="{FF2B5EF4-FFF2-40B4-BE49-F238E27FC236}">
                <a16:creationId xmlns:a16="http://schemas.microsoft.com/office/drawing/2014/main" id="{61C289C1-4217-1642-8F4A-DCD9CE371B2D}"/>
              </a:ext>
            </a:extLst>
          </p:cNvPr>
          <p:cNvSpPr>
            <a:spLocks noGrp="1"/>
          </p:cNvSpPr>
          <p:nvPr>
            <p:ph sz="quarter" idx="20"/>
          </p:nvPr>
        </p:nvSpPr>
        <p:spPr/>
        <p:txBody>
          <a:bodyPr/>
          <a:lstStyle/>
          <a:p>
            <a:r>
              <a:rPr lang="en-US" dirty="0"/>
              <a:t>Eric </a:t>
            </a:r>
          </a:p>
          <a:p>
            <a:pPr lvl="1"/>
            <a:r>
              <a:rPr lang="en-US" dirty="0"/>
              <a:t>Richard’s new language of gammas needs me to insert a couple things</a:t>
            </a:r>
          </a:p>
          <a:p>
            <a:pPr lvl="1"/>
            <a:r>
              <a:rPr lang="en-US" dirty="0"/>
              <a:t>Straighten out the language on n normalization – currently I have wrong n/cm3/sec from LZ and DS20k</a:t>
            </a:r>
          </a:p>
          <a:p>
            <a:pPr lvl="1"/>
            <a:r>
              <a:rPr lang="en-US" dirty="0"/>
              <a:t>Put 75, 1 </a:t>
            </a:r>
            <a:r>
              <a:rPr lang="en-US" dirty="0" err="1"/>
              <a:t>bkd</a:t>
            </a:r>
            <a:r>
              <a:rPr lang="en-US" dirty="0"/>
              <a:t> on plot w a legend and new line types, 4 plots</a:t>
            </a:r>
          </a:p>
          <a:p>
            <a:r>
              <a:rPr lang="en-US" dirty="0"/>
              <a:t>Richard</a:t>
            </a:r>
          </a:p>
          <a:p>
            <a:pPr lvl="1"/>
            <a:r>
              <a:rPr lang="en-US" dirty="0"/>
              <a:t>Finish </a:t>
            </a:r>
            <a:r>
              <a:rPr lang="en-US" dirty="0" err="1"/>
              <a:t>alpha,n</a:t>
            </a:r>
            <a:r>
              <a:rPr lang="en-US" dirty="0"/>
              <a:t> stuff. Almost done</a:t>
            </a:r>
          </a:p>
          <a:p>
            <a:pPr lvl="1"/>
            <a:r>
              <a:rPr lang="en-US" dirty="0"/>
              <a:t>Neutrino </a:t>
            </a:r>
            <a:r>
              <a:rPr lang="en-US" dirty="0" err="1"/>
              <a:t>bkgd</a:t>
            </a:r>
            <a:r>
              <a:rPr lang="en-US" dirty="0"/>
              <a:t> calculation, few sentences</a:t>
            </a:r>
          </a:p>
          <a:p>
            <a:pPr lvl="1"/>
            <a:r>
              <a:rPr lang="en-US" dirty="0"/>
              <a:t>Acknowledgment for Shawn</a:t>
            </a:r>
          </a:p>
          <a:p>
            <a:r>
              <a:rPr lang="en-US" dirty="0"/>
              <a:t>Chris </a:t>
            </a:r>
          </a:p>
          <a:p>
            <a:pPr lvl="1"/>
            <a:r>
              <a:rPr lang="en-US" dirty="0"/>
              <a:t>Reading </a:t>
            </a:r>
          </a:p>
          <a:p>
            <a:pPr lvl="1"/>
            <a:r>
              <a:rPr lang="en-US" dirty="0"/>
              <a:t>Still has to yank DUNE things</a:t>
            </a:r>
          </a:p>
        </p:txBody>
      </p:sp>
    </p:spTree>
    <p:extLst>
      <p:ext uri="{BB962C8B-B14F-4D97-AF65-F5344CB8AC3E}">
        <p14:creationId xmlns:p14="http://schemas.microsoft.com/office/powerpoint/2010/main" val="409982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47742E-5E8E-BB4C-927F-A9E39F391D0D}"/>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45FF8855-E5CE-2946-8D7A-139E493E864C}"/>
              </a:ext>
            </a:extLst>
          </p:cNvPr>
          <p:cNvSpPr>
            <a:spLocks noGrp="1"/>
          </p:cNvSpPr>
          <p:nvPr>
            <p:ph type="title"/>
          </p:nvPr>
        </p:nvSpPr>
        <p:spPr/>
        <p:txBody>
          <a:bodyPr/>
          <a:lstStyle/>
          <a:p>
            <a:r>
              <a:rPr lang="en-US" dirty="0"/>
              <a:t>15-Apr</a:t>
            </a:r>
          </a:p>
        </p:txBody>
      </p:sp>
      <p:sp>
        <p:nvSpPr>
          <p:cNvPr id="4" name="Content Placeholder 3">
            <a:extLst>
              <a:ext uri="{FF2B5EF4-FFF2-40B4-BE49-F238E27FC236}">
                <a16:creationId xmlns:a16="http://schemas.microsoft.com/office/drawing/2014/main" id="{7A273412-2146-734C-B34A-E30D8AEFA3CD}"/>
              </a:ext>
            </a:extLst>
          </p:cNvPr>
          <p:cNvSpPr>
            <a:spLocks noGrp="1"/>
          </p:cNvSpPr>
          <p:nvPr>
            <p:ph sz="quarter" idx="20"/>
          </p:nvPr>
        </p:nvSpPr>
        <p:spPr/>
        <p:txBody>
          <a:bodyPr/>
          <a:lstStyle/>
          <a:p>
            <a:r>
              <a:rPr lang="en-US" dirty="0"/>
              <a:t>Chris</a:t>
            </a:r>
          </a:p>
          <a:p>
            <a:pPr lvl="1"/>
            <a:r>
              <a:rPr lang="en-US" dirty="0"/>
              <a:t>Will finish reading 2</a:t>
            </a:r>
            <a:r>
              <a:rPr lang="en-US" baseline="30000" dirty="0"/>
              <a:t>nd</a:t>
            </a:r>
            <a:r>
              <a:rPr lang="en-US" dirty="0"/>
              <a:t> half by 16-Apr, 5pm PDT</a:t>
            </a:r>
          </a:p>
          <a:p>
            <a:endParaRPr lang="en-US" dirty="0"/>
          </a:p>
          <a:p>
            <a:r>
              <a:rPr lang="en-US" dirty="0"/>
              <a:t>Richard</a:t>
            </a:r>
          </a:p>
          <a:p>
            <a:pPr lvl="1"/>
            <a:r>
              <a:rPr lang="en-US" dirty="0"/>
              <a:t>Will clean up table</a:t>
            </a:r>
          </a:p>
          <a:p>
            <a:pPr lvl="1"/>
            <a:r>
              <a:rPr lang="en-US" dirty="0"/>
              <a:t>Fix up references</a:t>
            </a:r>
          </a:p>
          <a:p>
            <a:pPr lvl="1"/>
            <a:endParaRPr lang="en-US" dirty="0"/>
          </a:p>
          <a:p>
            <a:r>
              <a:rPr lang="en-US" dirty="0"/>
              <a:t>Eric</a:t>
            </a:r>
          </a:p>
          <a:p>
            <a:pPr lvl="1"/>
            <a:r>
              <a:rPr lang="en-US" dirty="0"/>
              <a:t>Shrink y scale on Sens plot</a:t>
            </a:r>
          </a:p>
          <a:p>
            <a:pPr lvl="1"/>
            <a:r>
              <a:rPr lang="en-US" dirty="0"/>
              <a:t>Rock neutrons for [50] 75 (100) keV for 3 </a:t>
            </a:r>
            <a:r>
              <a:rPr lang="en-US" dirty="0" err="1"/>
              <a:t>kt-yrs</a:t>
            </a:r>
            <a:r>
              <a:rPr lang="en-US" dirty="0"/>
              <a:t>: 13</a:t>
            </a:r>
            <a:r>
              <a:rPr lang="en-US"/>
              <a:t>, 1.6, 0.1</a:t>
            </a:r>
            <a:endParaRPr lang="en-US" dirty="0"/>
          </a:p>
          <a:p>
            <a:pPr lvl="2"/>
            <a:r>
              <a:rPr lang="en-US" dirty="0"/>
              <a:t>40cm water now!, not 20.</a:t>
            </a:r>
          </a:p>
          <a:p>
            <a:pPr lvl="1"/>
            <a:r>
              <a:rPr lang="en-US" dirty="0"/>
              <a:t>SS neutron for 50 keV</a:t>
            </a:r>
          </a:p>
        </p:txBody>
      </p:sp>
    </p:spTree>
    <p:extLst>
      <p:ext uri="{BB962C8B-B14F-4D97-AF65-F5344CB8AC3E}">
        <p14:creationId xmlns:p14="http://schemas.microsoft.com/office/powerpoint/2010/main" val="15796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DEDED7-1CBF-EE43-9F06-865A1FDCD6C6}"/>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E41713B2-4556-824F-B492-13B5278386EE}"/>
              </a:ext>
            </a:extLst>
          </p:cNvPr>
          <p:cNvSpPr>
            <a:spLocks noGrp="1"/>
          </p:cNvSpPr>
          <p:nvPr>
            <p:ph type="title"/>
          </p:nvPr>
        </p:nvSpPr>
        <p:spPr/>
        <p:txBody>
          <a:bodyPr/>
          <a:lstStyle/>
          <a:p>
            <a:r>
              <a:rPr lang="en-US" dirty="0"/>
              <a:t>20-Apr-2020</a:t>
            </a:r>
          </a:p>
        </p:txBody>
      </p:sp>
      <p:sp>
        <p:nvSpPr>
          <p:cNvPr id="4" name="Content Placeholder 3">
            <a:extLst>
              <a:ext uri="{FF2B5EF4-FFF2-40B4-BE49-F238E27FC236}">
                <a16:creationId xmlns:a16="http://schemas.microsoft.com/office/drawing/2014/main" id="{A234758D-92BB-CA48-B7E0-8BAD96B78D38}"/>
              </a:ext>
            </a:extLst>
          </p:cNvPr>
          <p:cNvSpPr>
            <a:spLocks noGrp="1"/>
          </p:cNvSpPr>
          <p:nvPr>
            <p:ph sz="quarter" idx="20"/>
          </p:nvPr>
        </p:nvSpPr>
        <p:spPr/>
        <p:txBody>
          <a:bodyPr/>
          <a:lstStyle/>
          <a:p>
            <a:r>
              <a:rPr lang="en-US" dirty="0"/>
              <a:t>Eric</a:t>
            </a:r>
          </a:p>
          <a:p>
            <a:pPr lvl="1"/>
            <a:r>
              <a:rPr lang="en-US" dirty="0"/>
              <a:t>Sens plot, shades of gray</a:t>
            </a:r>
          </a:p>
          <a:p>
            <a:pPr lvl="1"/>
            <a:r>
              <a:rPr lang="en-US" dirty="0"/>
              <a:t>50 keV in table</a:t>
            </a:r>
          </a:p>
          <a:p>
            <a:pPr lvl="1"/>
            <a:r>
              <a:rPr lang="en-US" dirty="0"/>
              <a:t>Ben: language for code</a:t>
            </a:r>
          </a:p>
          <a:p>
            <a:r>
              <a:rPr lang="en-US" dirty="0"/>
              <a:t>Chris</a:t>
            </a:r>
          </a:p>
          <a:p>
            <a:pPr lvl="1"/>
            <a:r>
              <a:rPr lang="en-US" dirty="0"/>
              <a:t>Discussion and Results</a:t>
            </a:r>
          </a:p>
          <a:p>
            <a:pPr lvl="1"/>
            <a:r>
              <a:rPr lang="en-US" dirty="0"/>
              <a:t>Llewyn &amp; Smith</a:t>
            </a:r>
          </a:p>
          <a:p>
            <a:endParaRPr lang="en-US" dirty="0"/>
          </a:p>
          <a:p>
            <a:r>
              <a:rPr lang="en-US" dirty="0"/>
              <a:t>Richard</a:t>
            </a:r>
          </a:p>
          <a:p>
            <a:pPr lvl="1"/>
            <a:r>
              <a:rPr lang="en-US" dirty="0"/>
              <a:t>PSD changing w photo coverage and simulation at 50 keV</a:t>
            </a:r>
          </a:p>
          <a:p>
            <a:pPr lvl="1"/>
            <a:r>
              <a:rPr lang="en-US" dirty="0"/>
              <a:t>Text for PSD</a:t>
            </a:r>
          </a:p>
          <a:p>
            <a:pPr lvl="1"/>
            <a:r>
              <a:rPr lang="en-US" dirty="0"/>
              <a:t>Rn numbers</a:t>
            </a:r>
          </a:p>
        </p:txBody>
      </p:sp>
    </p:spTree>
    <p:extLst>
      <p:ext uri="{BB962C8B-B14F-4D97-AF65-F5344CB8AC3E}">
        <p14:creationId xmlns:p14="http://schemas.microsoft.com/office/powerpoint/2010/main" val="117515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F753A4-34BE-3E4A-80BF-89135BB955AE}"/>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3" name="Title 2">
            <a:extLst>
              <a:ext uri="{FF2B5EF4-FFF2-40B4-BE49-F238E27FC236}">
                <a16:creationId xmlns:a16="http://schemas.microsoft.com/office/drawing/2014/main" id="{1CC15E1A-6F67-734A-8FC1-C5DFFCD4A340}"/>
              </a:ext>
            </a:extLst>
          </p:cNvPr>
          <p:cNvSpPr>
            <a:spLocks noGrp="1"/>
          </p:cNvSpPr>
          <p:nvPr>
            <p:ph type="title"/>
          </p:nvPr>
        </p:nvSpPr>
        <p:spPr/>
        <p:txBody>
          <a:bodyPr/>
          <a:lstStyle/>
          <a:p>
            <a:r>
              <a:rPr lang="en-US" dirty="0"/>
              <a:t>1-May</a:t>
            </a:r>
          </a:p>
        </p:txBody>
      </p:sp>
      <p:sp>
        <p:nvSpPr>
          <p:cNvPr id="4" name="Content Placeholder 3">
            <a:extLst>
              <a:ext uri="{FF2B5EF4-FFF2-40B4-BE49-F238E27FC236}">
                <a16:creationId xmlns:a16="http://schemas.microsoft.com/office/drawing/2014/main" id="{F79A7482-187D-EC4D-8BF7-7778F7321838}"/>
              </a:ext>
            </a:extLst>
          </p:cNvPr>
          <p:cNvSpPr>
            <a:spLocks noGrp="1"/>
          </p:cNvSpPr>
          <p:nvPr>
            <p:ph sz="quarter" idx="20"/>
          </p:nvPr>
        </p:nvSpPr>
        <p:spPr/>
        <p:txBody>
          <a:bodyPr/>
          <a:lstStyle/>
          <a:p>
            <a:r>
              <a:rPr lang="en-US" dirty="0"/>
              <a:t>Abstract sent to DUNE</a:t>
            </a:r>
          </a:p>
          <a:p>
            <a:pPr lvl="1"/>
            <a:r>
              <a:rPr lang="en-US" dirty="0"/>
              <a:t>“Assurance” from Roxanne G on DUNE APB that it’ll fly</a:t>
            </a:r>
          </a:p>
          <a:p>
            <a:r>
              <a:rPr lang="en-US" dirty="0"/>
              <a:t>Draft sent to Mary for DC</a:t>
            </a:r>
          </a:p>
          <a:p>
            <a:r>
              <a:rPr lang="en-US" dirty="0"/>
              <a:t>Need to accommodate Richard’s red comments</a:t>
            </a:r>
          </a:p>
          <a:p>
            <a:r>
              <a:rPr lang="en-US" dirty="0"/>
              <a:t>Need to accommodate Ben’s edits</a:t>
            </a:r>
          </a:p>
          <a:p>
            <a:r>
              <a:rPr lang="en-US" dirty="0"/>
              <a:t>Henning’s too, if we get ‘</a:t>
            </a:r>
            <a:r>
              <a:rPr lang="en-US" dirty="0" err="1"/>
              <a:t>em</a:t>
            </a:r>
            <a:r>
              <a:rPr lang="en-US" dirty="0"/>
              <a:t>.</a:t>
            </a:r>
          </a:p>
          <a:p>
            <a:r>
              <a:rPr lang="en-US" dirty="0"/>
              <a:t>Into IR, attach proper draft, wait…</a:t>
            </a:r>
          </a:p>
          <a:p>
            <a:r>
              <a:rPr lang="en-US" dirty="0"/>
              <a:t>To </a:t>
            </a:r>
            <a:r>
              <a:rPr lang="en-US" dirty="0" err="1"/>
              <a:t>arXiv</a:t>
            </a:r>
            <a:r>
              <a:rPr lang="en-US" dirty="0"/>
              <a:t> (Mon night - Tues) max impact soon after 14:00 Fridays as possible</a:t>
            </a:r>
          </a:p>
          <a:p>
            <a:r>
              <a:rPr lang="en-US" dirty="0"/>
              <a:t>Send a draft to </a:t>
            </a:r>
            <a:r>
              <a:rPr lang="en-US" dirty="0" err="1"/>
              <a:t>Pordes</a:t>
            </a:r>
            <a:r>
              <a:rPr lang="en-US" dirty="0"/>
              <a:t>, </a:t>
            </a:r>
            <a:r>
              <a:rPr lang="en-US" dirty="0" err="1"/>
              <a:t>Galibiati</a:t>
            </a:r>
            <a:r>
              <a:rPr lang="en-US" dirty="0"/>
              <a:t>, MacDonald</a:t>
            </a:r>
          </a:p>
          <a:p>
            <a:r>
              <a:rPr lang="en-US" dirty="0"/>
              <a:t>Notice to ANL’s Maury Goodman LBL news</a:t>
            </a:r>
          </a:p>
          <a:p>
            <a:r>
              <a:rPr lang="en-US" dirty="0"/>
              <a:t>To JINST </a:t>
            </a:r>
          </a:p>
        </p:txBody>
      </p:sp>
    </p:spTree>
    <p:extLst>
      <p:ext uri="{BB962C8B-B14F-4D97-AF65-F5344CB8AC3E}">
        <p14:creationId xmlns:p14="http://schemas.microsoft.com/office/powerpoint/2010/main" val="23856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8A1850-252F-5641-84F4-EAA4DB781D71}"/>
              </a:ext>
            </a:extLst>
          </p:cNvPr>
          <p:cNvSpPr>
            <a:spLocks noGrp="1"/>
          </p:cNvSpPr>
          <p:nvPr>
            <p:ph type="sldNum" sz="quarter" idx="12"/>
          </p:nvPr>
        </p:nvSpPr>
        <p:spPr/>
        <p:txBody>
          <a:bodyPr/>
          <a:lstStyle/>
          <a:p>
            <a:fld id="{FE7A4BB3-E848-5A44-82DF-322201952CD8}" type="slidenum">
              <a:rPr lang="en-US" smtClean="0"/>
              <a:pPr/>
              <a:t>30</a:t>
            </a:fld>
            <a:endParaRPr lang="en-US" dirty="0"/>
          </a:p>
        </p:txBody>
      </p:sp>
      <p:sp>
        <p:nvSpPr>
          <p:cNvPr id="3" name="Title 2">
            <a:extLst>
              <a:ext uri="{FF2B5EF4-FFF2-40B4-BE49-F238E27FC236}">
                <a16:creationId xmlns:a16="http://schemas.microsoft.com/office/drawing/2014/main" id="{44AA3D30-902C-7141-8C02-E47FF73DD840}"/>
              </a:ext>
            </a:extLst>
          </p:cNvPr>
          <p:cNvSpPr>
            <a:spLocks noGrp="1"/>
          </p:cNvSpPr>
          <p:nvPr>
            <p:ph type="title"/>
          </p:nvPr>
        </p:nvSpPr>
        <p:spPr/>
        <p:txBody>
          <a:bodyPr/>
          <a:lstStyle/>
          <a:p>
            <a:r>
              <a:rPr lang="en-US" dirty="0"/>
              <a:t>May 1, continued</a:t>
            </a:r>
          </a:p>
        </p:txBody>
      </p:sp>
      <p:sp>
        <p:nvSpPr>
          <p:cNvPr id="4" name="Content Placeholder 3">
            <a:extLst>
              <a:ext uri="{FF2B5EF4-FFF2-40B4-BE49-F238E27FC236}">
                <a16:creationId xmlns:a16="http://schemas.microsoft.com/office/drawing/2014/main" id="{DBCC82E0-E01D-4541-BE59-F7A993A1F08C}"/>
              </a:ext>
            </a:extLst>
          </p:cNvPr>
          <p:cNvSpPr>
            <a:spLocks noGrp="1"/>
          </p:cNvSpPr>
          <p:nvPr>
            <p:ph sz="quarter" idx="20"/>
          </p:nvPr>
        </p:nvSpPr>
        <p:spPr/>
        <p:txBody>
          <a:bodyPr/>
          <a:lstStyle/>
          <a:p>
            <a:r>
              <a:rPr lang="en-US" dirty="0" err="1"/>
              <a:t>ChrisJ</a:t>
            </a:r>
            <a:r>
              <a:rPr lang="en-US" dirty="0"/>
              <a:t> -- LZ and Xenon1T(latest) and </a:t>
            </a:r>
            <a:r>
              <a:rPr lang="en-US" dirty="0" err="1"/>
              <a:t>XenonNT</a:t>
            </a:r>
            <a:r>
              <a:rPr lang="en-US" dirty="0"/>
              <a:t>, </a:t>
            </a:r>
            <a:r>
              <a:rPr lang="en-US" dirty="0" err="1"/>
              <a:t>PandaX</a:t>
            </a:r>
            <a:endParaRPr lang="en-US" dirty="0"/>
          </a:p>
          <a:p>
            <a:pPr lvl="1"/>
            <a:r>
              <a:rPr lang="en-US" dirty="0" err="1"/>
              <a:t>SiPM</a:t>
            </a:r>
            <a:r>
              <a:rPr lang="en-US" dirty="0"/>
              <a:t> tile reference</a:t>
            </a:r>
          </a:p>
          <a:p>
            <a:pPr lvl="1"/>
            <a:r>
              <a:rPr lang="en-US" dirty="0"/>
              <a:t>Pg9 photon tracking</a:t>
            </a:r>
          </a:p>
          <a:p>
            <a:r>
              <a:rPr lang="en-US" dirty="0"/>
              <a:t>Eric – </a:t>
            </a:r>
            <a:r>
              <a:rPr lang="en-US" dirty="0" err="1"/>
              <a:t>bibl</a:t>
            </a:r>
            <a:r>
              <a:rPr lang="en-US" dirty="0"/>
              <a:t>, titles italicized, journals not, B </a:t>
            </a:r>
            <a:r>
              <a:rPr lang="en-US" dirty="0" err="1"/>
              <a:t>Loer’s</a:t>
            </a:r>
            <a:r>
              <a:rPr lang="en-US" dirty="0"/>
              <a:t> </a:t>
            </a:r>
            <a:r>
              <a:rPr lang="en-US" dirty="0" err="1"/>
              <a:t>github</a:t>
            </a:r>
            <a:r>
              <a:rPr lang="en-US" dirty="0"/>
              <a:t>, not thesis</a:t>
            </a:r>
          </a:p>
          <a:p>
            <a:pPr lvl="1"/>
            <a:r>
              <a:rPr lang="en-US" dirty="0"/>
              <a:t>Fix pg7-8 /s/cm3</a:t>
            </a:r>
          </a:p>
          <a:p>
            <a:pPr lvl="1"/>
            <a:r>
              <a:rPr lang="en-US" dirty="0"/>
              <a:t>Sec 4 add Ben’s 4 (with rho) parameters compared to </a:t>
            </a:r>
            <a:r>
              <a:rPr lang="en-US" dirty="0" err="1"/>
              <a:t>Lewyn</a:t>
            </a:r>
            <a:r>
              <a:rPr lang="en-US" dirty="0"/>
              <a:t>-Smith</a:t>
            </a:r>
          </a:p>
          <a:p>
            <a:r>
              <a:rPr lang="en-US" dirty="0"/>
              <a:t>Richard</a:t>
            </a:r>
          </a:p>
          <a:p>
            <a:pPr lvl="1"/>
            <a:r>
              <a:rPr lang="en-US" dirty="0"/>
              <a:t>Pg11, 1 </a:t>
            </a:r>
            <a:r>
              <a:rPr lang="en-US" dirty="0" err="1"/>
              <a:t>msec</a:t>
            </a:r>
            <a:r>
              <a:rPr lang="en-US" dirty="0"/>
              <a:t> </a:t>
            </a:r>
            <a:r>
              <a:rPr lang="en-US" dirty="0" err="1"/>
              <a:t>livetime</a:t>
            </a:r>
            <a:r>
              <a:rPr lang="en-US" dirty="0"/>
              <a:t> issue addressed by insisting only on </a:t>
            </a:r>
            <a:r>
              <a:rPr lang="en-US" dirty="0" err="1"/>
              <a:t>n.r.</a:t>
            </a:r>
            <a:r>
              <a:rPr lang="en-US" dirty="0"/>
              <a:t> </a:t>
            </a:r>
            <a:r>
              <a:rPr lang="en-US" dirty="0" err="1"/>
              <a:t>evts</a:t>
            </a:r>
            <a:endParaRPr lang="en-US" dirty="0"/>
          </a:p>
          <a:p>
            <a:pPr lvl="1"/>
            <a:r>
              <a:rPr lang="en-US" dirty="0" err="1"/>
              <a:t>Pg</a:t>
            </a:r>
            <a:r>
              <a:rPr lang="en-US" dirty="0"/>
              <a:t> 14 Pb210 plate-out leading to C13 in acrylic</a:t>
            </a:r>
          </a:p>
          <a:p>
            <a:pPr lvl="1"/>
            <a:r>
              <a:rPr lang="en-US" dirty="0"/>
              <a:t>End of Optical Sim about S1&amp;S2 add 2</a:t>
            </a:r>
            <a:r>
              <a:rPr lang="en-US" baseline="30000" dirty="0"/>
              <a:t>nd</a:t>
            </a:r>
            <a:r>
              <a:rPr lang="en-US" dirty="0"/>
              <a:t> reminder about optical separation</a:t>
            </a:r>
          </a:p>
        </p:txBody>
      </p:sp>
    </p:spTree>
    <p:extLst>
      <p:ext uri="{BB962C8B-B14F-4D97-AF65-F5344CB8AC3E}">
        <p14:creationId xmlns:p14="http://schemas.microsoft.com/office/powerpoint/2010/main" val="59065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3F0F81-2949-4245-88CF-EAD16B42B91B}"/>
              </a:ext>
            </a:extLst>
          </p:cNvPr>
          <p:cNvSpPr>
            <a:spLocks noGrp="1"/>
          </p:cNvSpPr>
          <p:nvPr>
            <p:ph type="sldNum" sz="quarter" idx="12"/>
          </p:nvPr>
        </p:nvSpPr>
        <p:spPr/>
        <p:txBody>
          <a:bodyPr/>
          <a:lstStyle/>
          <a:p>
            <a:fld id="{FE7A4BB3-E848-5A44-82DF-322201952CD8}" type="slidenum">
              <a:rPr lang="en-US" smtClean="0"/>
              <a:pPr/>
              <a:t>31</a:t>
            </a:fld>
            <a:endParaRPr lang="en-US" dirty="0"/>
          </a:p>
        </p:txBody>
      </p:sp>
      <p:sp>
        <p:nvSpPr>
          <p:cNvPr id="3" name="Title 2">
            <a:extLst>
              <a:ext uri="{FF2B5EF4-FFF2-40B4-BE49-F238E27FC236}">
                <a16:creationId xmlns:a16="http://schemas.microsoft.com/office/drawing/2014/main" id="{00702BBE-017A-BA46-9A84-27AAA6114216}"/>
              </a:ext>
            </a:extLst>
          </p:cNvPr>
          <p:cNvSpPr>
            <a:spLocks noGrp="1"/>
          </p:cNvSpPr>
          <p:nvPr>
            <p:ph type="title"/>
          </p:nvPr>
        </p:nvSpPr>
        <p:spPr/>
        <p:txBody>
          <a:bodyPr/>
          <a:lstStyle/>
          <a:p>
            <a:r>
              <a:rPr lang="en-US" dirty="0"/>
              <a:t>May 5, 2020</a:t>
            </a:r>
          </a:p>
        </p:txBody>
      </p:sp>
      <p:sp>
        <p:nvSpPr>
          <p:cNvPr id="4" name="Content Placeholder 3">
            <a:extLst>
              <a:ext uri="{FF2B5EF4-FFF2-40B4-BE49-F238E27FC236}">
                <a16:creationId xmlns:a16="http://schemas.microsoft.com/office/drawing/2014/main" id="{9577BBE3-BFAF-DF48-96EC-545755E09E4D}"/>
              </a:ext>
            </a:extLst>
          </p:cNvPr>
          <p:cNvSpPr>
            <a:spLocks noGrp="1"/>
          </p:cNvSpPr>
          <p:nvPr>
            <p:ph sz="quarter" idx="20"/>
          </p:nvPr>
        </p:nvSpPr>
        <p:spPr>
          <a:xfrm>
            <a:off x="1419307" y="1581912"/>
            <a:ext cx="12801600" cy="6376755"/>
          </a:xfrm>
        </p:spPr>
        <p:txBody>
          <a:bodyPr/>
          <a:lstStyle/>
          <a:p>
            <a:r>
              <a:rPr lang="en-US" sz="2000" dirty="0"/>
              <a:t>Done: </a:t>
            </a:r>
          </a:p>
          <a:p>
            <a:pPr lvl="1"/>
            <a:r>
              <a:rPr lang="en-US" sz="2000" dirty="0"/>
              <a:t>Items on </a:t>
            </a:r>
            <a:r>
              <a:rPr lang="en-US" sz="2000" dirty="0" err="1"/>
              <a:t>Prev</a:t>
            </a:r>
            <a:r>
              <a:rPr lang="en-US" sz="2000" dirty="0"/>
              <a:t> </a:t>
            </a:r>
            <a:r>
              <a:rPr lang="en-US" sz="2000" dirty="0" err="1"/>
              <a:t>pg</a:t>
            </a:r>
            <a:endParaRPr lang="en-US" sz="2000" dirty="0"/>
          </a:p>
          <a:p>
            <a:pPr lvl="1"/>
            <a:r>
              <a:rPr lang="en-US" sz="2000" dirty="0"/>
              <a:t>Last paragraph of </a:t>
            </a:r>
            <a:r>
              <a:rPr lang="en-US" sz="2000" dirty="0" err="1"/>
              <a:t>Discusion</a:t>
            </a:r>
            <a:r>
              <a:rPr lang="en-US" sz="2000" dirty="0"/>
              <a:t>/Results section changed</a:t>
            </a:r>
          </a:p>
          <a:p>
            <a:pPr lvl="1"/>
            <a:r>
              <a:rPr lang="en-US" sz="2000" dirty="0"/>
              <a:t>LZ sensitivity included and hopefully cleaner money plot</a:t>
            </a:r>
          </a:p>
          <a:p>
            <a:pPr lvl="2"/>
            <a:r>
              <a:rPr lang="en-US" dirty="0"/>
              <a:t>Needs to be Xenon-NT + LZ</a:t>
            </a:r>
          </a:p>
          <a:p>
            <a:pPr lvl="1"/>
            <a:r>
              <a:rPr lang="en-US" sz="2000" dirty="0"/>
              <a:t>Henning’s comments incorporated – if we agree</a:t>
            </a:r>
          </a:p>
          <a:p>
            <a:pPr lvl="2"/>
            <a:r>
              <a:rPr lang="en-US" dirty="0"/>
              <a:t>Less </a:t>
            </a:r>
            <a:r>
              <a:rPr lang="en-US" dirty="0" err="1"/>
              <a:t>UAr</a:t>
            </a:r>
            <a:r>
              <a:rPr lang="en-US" dirty="0"/>
              <a:t> comment, dates of data-taking for DUNE, DS20k</a:t>
            </a:r>
          </a:p>
          <a:p>
            <a:pPr lvl="1"/>
            <a:r>
              <a:rPr lang="en-US" sz="2000" dirty="0"/>
              <a:t>DUNE APB comments addressed, DUNE-&gt;DUNE-like</a:t>
            </a:r>
          </a:p>
          <a:p>
            <a:pPr lvl="1"/>
            <a:r>
              <a:rPr lang="en-US" sz="2000" dirty="0"/>
              <a:t>Mary calls the draft UNCLASS</a:t>
            </a:r>
          </a:p>
          <a:p>
            <a:r>
              <a:rPr lang="en-US" sz="2000" dirty="0"/>
              <a:t>To Do</a:t>
            </a:r>
          </a:p>
          <a:p>
            <a:pPr lvl="1"/>
            <a:r>
              <a:rPr lang="en-US" sz="2000" dirty="0"/>
              <a:t>Sens plot – today?, Richard interior </a:t>
            </a:r>
            <a:r>
              <a:rPr lang="en-US" sz="2000" dirty="0" err="1"/>
              <a:t>UAr</a:t>
            </a:r>
            <a:r>
              <a:rPr lang="en-US" sz="2000" dirty="0"/>
              <a:t>, Chris DUNE </a:t>
            </a:r>
            <a:r>
              <a:rPr lang="en-US" sz="2000" dirty="0" err="1"/>
              <a:t>discl</a:t>
            </a:r>
            <a:r>
              <a:rPr lang="en-US" sz="2000" dirty="0"/>
              <a:t>…</a:t>
            </a:r>
          </a:p>
          <a:p>
            <a:pPr lvl="2"/>
            <a:r>
              <a:rPr lang="en-US" sz="1600" dirty="0"/>
              <a:t>tag Release on Overleaf</a:t>
            </a:r>
          </a:p>
          <a:p>
            <a:pPr lvl="1"/>
            <a:r>
              <a:rPr lang="en-US" sz="2000" dirty="0"/>
              <a:t>To </a:t>
            </a:r>
            <a:r>
              <a:rPr lang="en-US" sz="2000" dirty="0" err="1"/>
              <a:t>InfoRelease</a:t>
            </a:r>
            <a:r>
              <a:rPr lang="en-US" sz="2000" dirty="0"/>
              <a:t>  </a:t>
            </a:r>
          </a:p>
          <a:p>
            <a:pPr lvl="1"/>
            <a:r>
              <a:rPr lang="en-US" sz="2000" dirty="0"/>
              <a:t>Reread by cob, wed</a:t>
            </a:r>
          </a:p>
          <a:p>
            <a:pPr lvl="1"/>
            <a:r>
              <a:rPr lang="en-US" sz="2000" dirty="0"/>
              <a:t>Draft to Jones</a:t>
            </a:r>
          </a:p>
          <a:p>
            <a:pPr lvl="1"/>
            <a:r>
              <a:rPr lang="en-US" sz="2000" dirty="0" err="1"/>
              <a:t>arXiv</a:t>
            </a:r>
            <a:endParaRPr lang="en-US" sz="2000" dirty="0"/>
          </a:p>
          <a:p>
            <a:pPr lvl="1"/>
            <a:r>
              <a:rPr lang="en-US" sz="2000" dirty="0"/>
              <a:t>Send </a:t>
            </a:r>
            <a:r>
              <a:rPr lang="en-US" sz="2000" dirty="0" err="1"/>
              <a:t>arXiv</a:t>
            </a:r>
            <a:r>
              <a:rPr lang="en-US" sz="2000" dirty="0"/>
              <a:t> link to </a:t>
            </a:r>
            <a:r>
              <a:rPr lang="en-US" sz="2000" dirty="0" err="1"/>
              <a:t>Galbiati</a:t>
            </a:r>
            <a:r>
              <a:rPr lang="en-US" sz="2000" dirty="0"/>
              <a:t>/MacDonald/</a:t>
            </a:r>
            <a:r>
              <a:rPr lang="en-US" sz="2000" dirty="0" err="1"/>
              <a:t>Pordes</a:t>
            </a:r>
            <a:r>
              <a:rPr lang="en-US" sz="2000" dirty="0"/>
              <a:t>?</a:t>
            </a:r>
          </a:p>
          <a:p>
            <a:pPr lvl="1"/>
            <a:r>
              <a:rPr lang="en-US" sz="2000" dirty="0"/>
              <a:t>Maury Goodman</a:t>
            </a:r>
          </a:p>
          <a:p>
            <a:pPr lvl="1"/>
            <a:r>
              <a:rPr lang="en-US" sz="2000" dirty="0"/>
              <a:t>JINST</a:t>
            </a:r>
          </a:p>
          <a:p>
            <a:pPr lvl="1"/>
            <a:endParaRPr lang="en-US" sz="2000" dirty="0"/>
          </a:p>
          <a:p>
            <a:pPr lvl="1"/>
            <a:endParaRPr lang="en-US" sz="2000" dirty="0"/>
          </a:p>
          <a:p>
            <a:pPr marL="548640" lvl="1" indent="0">
              <a:buNone/>
            </a:pPr>
            <a:endParaRPr lang="en-US" dirty="0"/>
          </a:p>
          <a:p>
            <a:pPr lvl="1"/>
            <a:endParaRPr lang="en-US" dirty="0"/>
          </a:p>
        </p:txBody>
      </p:sp>
    </p:spTree>
    <p:extLst>
      <p:ext uri="{BB962C8B-B14F-4D97-AF65-F5344CB8AC3E}">
        <p14:creationId xmlns:p14="http://schemas.microsoft.com/office/powerpoint/2010/main" val="113834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ED5AC6-7313-DB40-B003-F10CEB6016B9}"/>
              </a:ext>
            </a:extLst>
          </p:cNvPr>
          <p:cNvSpPr>
            <a:spLocks noGrp="1"/>
          </p:cNvSpPr>
          <p:nvPr>
            <p:ph type="sldNum" sz="quarter" idx="12"/>
          </p:nvPr>
        </p:nvSpPr>
        <p:spPr/>
        <p:txBody>
          <a:bodyPr/>
          <a:lstStyle/>
          <a:p>
            <a:fld id="{FE7A4BB3-E848-5A44-82DF-322201952CD8}" type="slidenum">
              <a:rPr lang="en-US" smtClean="0"/>
              <a:pPr/>
              <a:t>32</a:t>
            </a:fld>
            <a:endParaRPr lang="en-US" dirty="0"/>
          </a:p>
        </p:txBody>
      </p:sp>
      <p:sp>
        <p:nvSpPr>
          <p:cNvPr id="3" name="Title 2">
            <a:extLst>
              <a:ext uri="{FF2B5EF4-FFF2-40B4-BE49-F238E27FC236}">
                <a16:creationId xmlns:a16="http://schemas.microsoft.com/office/drawing/2014/main" id="{EEE15AE7-1354-C84D-BDDC-32BC439B4413}"/>
              </a:ext>
            </a:extLst>
          </p:cNvPr>
          <p:cNvSpPr>
            <a:spLocks noGrp="1"/>
          </p:cNvSpPr>
          <p:nvPr>
            <p:ph type="title"/>
          </p:nvPr>
        </p:nvSpPr>
        <p:spPr/>
        <p:txBody>
          <a:bodyPr/>
          <a:lstStyle/>
          <a:p>
            <a:r>
              <a:rPr lang="en-US" dirty="0"/>
              <a:t>May 8</a:t>
            </a:r>
          </a:p>
        </p:txBody>
      </p:sp>
      <p:sp>
        <p:nvSpPr>
          <p:cNvPr id="4" name="Content Placeholder 3">
            <a:extLst>
              <a:ext uri="{FF2B5EF4-FFF2-40B4-BE49-F238E27FC236}">
                <a16:creationId xmlns:a16="http://schemas.microsoft.com/office/drawing/2014/main" id="{3A63FB20-CC67-CB47-9A40-CBCCF73801C4}"/>
              </a:ext>
            </a:extLst>
          </p:cNvPr>
          <p:cNvSpPr>
            <a:spLocks noGrp="1"/>
          </p:cNvSpPr>
          <p:nvPr>
            <p:ph sz="quarter" idx="20"/>
          </p:nvPr>
        </p:nvSpPr>
        <p:spPr/>
        <p:txBody>
          <a:bodyPr/>
          <a:lstStyle/>
          <a:p>
            <a:r>
              <a:rPr lang="en-US" dirty="0"/>
              <a:t>Richard modifies n 2-site description to be 1 S1s and 2 S2s in response to Ben J’s question. Softens language on obtainability of </a:t>
            </a:r>
            <a:r>
              <a:rPr lang="en-US" dirty="0" err="1"/>
              <a:t>UAr</a:t>
            </a:r>
            <a:r>
              <a:rPr lang="en-US" dirty="0"/>
              <a:t>, per Henning</a:t>
            </a:r>
          </a:p>
          <a:p>
            <a:r>
              <a:rPr lang="en-US" dirty="0"/>
              <a:t>Eric fixes bibliography ordering, inserts Bryan’s mostly spelling/grammar edits, fixes the sensitivity plot to remove “LIMIT” from “Darkside50-LIMIT”. We decide to leave in the “prepared for JINST”</a:t>
            </a:r>
          </a:p>
          <a:p>
            <a:r>
              <a:rPr lang="en-US" dirty="0"/>
              <a:t>Chris J needs to re-run the toy light sim with appropriate parameters on new fid v, since he had been using the old fid v. First pass suggests he has to allow more reflections</a:t>
            </a:r>
          </a:p>
          <a:p>
            <a:endParaRPr lang="en-US" dirty="0"/>
          </a:p>
          <a:p>
            <a:r>
              <a:rPr lang="en-US" dirty="0"/>
              <a:t>Else, everyone signs off</a:t>
            </a:r>
          </a:p>
          <a:p>
            <a:r>
              <a:rPr lang="en-US" dirty="0"/>
              <a:t>Chris will </a:t>
            </a:r>
            <a:r>
              <a:rPr lang="en-US" dirty="0" err="1"/>
              <a:t>fwd</a:t>
            </a:r>
            <a:r>
              <a:rPr lang="en-US" dirty="0"/>
              <a:t> the </a:t>
            </a:r>
            <a:r>
              <a:rPr lang="en-US" dirty="0" err="1"/>
              <a:t>arXiv</a:t>
            </a:r>
            <a:r>
              <a:rPr lang="en-US" dirty="0"/>
              <a:t> link, per Henning, to </a:t>
            </a:r>
            <a:r>
              <a:rPr lang="en-US" dirty="0" err="1"/>
              <a:t>Art,Cristiano,Stephen</a:t>
            </a:r>
            <a:endParaRPr lang="en-US" dirty="0"/>
          </a:p>
        </p:txBody>
      </p:sp>
    </p:spTree>
    <p:extLst>
      <p:ext uri="{BB962C8B-B14F-4D97-AF65-F5344CB8AC3E}">
        <p14:creationId xmlns:p14="http://schemas.microsoft.com/office/powerpoint/2010/main" val="325308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904AE-BC9A-9841-8F6D-010B7364E0A3}"/>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3" name="Title 2">
            <a:extLst>
              <a:ext uri="{FF2B5EF4-FFF2-40B4-BE49-F238E27FC236}">
                <a16:creationId xmlns:a16="http://schemas.microsoft.com/office/drawing/2014/main" id="{E554AFC2-82AE-524E-8FDB-460102FDA44F}"/>
              </a:ext>
            </a:extLst>
          </p:cNvPr>
          <p:cNvSpPr>
            <a:spLocks noGrp="1"/>
          </p:cNvSpPr>
          <p:nvPr>
            <p:ph type="title"/>
          </p:nvPr>
        </p:nvSpPr>
        <p:spPr/>
        <p:txBody>
          <a:bodyPr/>
          <a:lstStyle/>
          <a:p>
            <a:r>
              <a:rPr lang="en-US" dirty="0"/>
              <a:t>10-May, 6-June</a:t>
            </a:r>
          </a:p>
        </p:txBody>
      </p:sp>
      <p:sp>
        <p:nvSpPr>
          <p:cNvPr id="4" name="Content Placeholder 3">
            <a:extLst>
              <a:ext uri="{FF2B5EF4-FFF2-40B4-BE49-F238E27FC236}">
                <a16:creationId xmlns:a16="http://schemas.microsoft.com/office/drawing/2014/main" id="{BED3BF8D-90D5-6F4D-BFB2-176486CE1DF6}"/>
              </a:ext>
            </a:extLst>
          </p:cNvPr>
          <p:cNvSpPr>
            <a:spLocks noGrp="1"/>
          </p:cNvSpPr>
          <p:nvPr>
            <p:ph sz="quarter" idx="20"/>
          </p:nvPr>
        </p:nvSpPr>
        <p:spPr/>
        <p:txBody>
          <a:bodyPr/>
          <a:lstStyle/>
          <a:p>
            <a:r>
              <a:rPr lang="en-US" dirty="0"/>
              <a:t>Chris fixes his light yield plot </a:t>
            </a:r>
          </a:p>
          <a:p>
            <a:pPr lvl="1"/>
            <a:r>
              <a:rPr lang="en-US" dirty="0"/>
              <a:t>Photons detected / keV vs fractional coverage</a:t>
            </a:r>
          </a:p>
          <a:p>
            <a:pPr lvl="1"/>
            <a:endParaRPr lang="en-US" dirty="0"/>
          </a:p>
          <a:p>
            <a:r>
              <a:rPr lang="en-US" dirty="0"/>
              <a:t>Paper to </a:t>
            </a:r>
            <a:r>
              <a:rPr lang="en-US" dirty="0" err="1"/>
              <a:t>arXiv</a:t>
            </a:r>
            <a:r>
              <a:rPr lang="en-US" dirty="0"/>
              <a:t> at ~7pm PDT, 10-May</a:t>
            </a:r>
          </a:p>
          <a:p>
            <a:r>
              <a:rPr lang="en-US" dirty="0"/>
              <a:t>:Published to </a:t>
            </a:r>
            <a:r>
              <a:rPr lang="en-US" dirty="0" err="1"/>
              <a:t>arXiv</a:t>
            </a:r>
            <a:r>
              <a:rPr lang="en-US" dirty="0"/>
              <a:t> on 11-May</a:t>
            </a:r>
          </a:p>
          <a:p>
            <a:pPr lvl="1"/>
            <a:r>
              <a:rPr lang="en-US" dirty="0">
                <a:hlinkClick r:id="rId2"/>
              </a:rPr>
              <a:t>https://arxiv.org/abs/2005.04824</a:t>
            </a:r>
            <a:endParaRPr lang="en-US" dirty="0"/>
          </a:p>
          <a:p>
            <a:pPr lvl="1"/>
            <a:endParaRPr lang="en-US" dirty="0"/>
          </a:p>
          <a:p>
            <a:r>
              <a:rPr lang="en-US" dirty="0"/>
              <a:t>Sent to JINST on 11-May</a:t>
            </a:r>
          </a:p>
          <a:p>
            <a:r>
              <a:rPr lang="en-US" dirty="0"/>
              <a:t>Referee report received on 6-June. See next few slides.</a:t>
            </a:r>
          </a:p>
          <a:p>
            <a:r>
              <a:rPr lang="en-US" dirty="0"/>
              <a:t>In the code repo, along with this document ()</a:t>
            </a:r>
          </a:p>
        </p:txBody>
      </p:sp>
    </p:spTree>
    <p:extLst>
      <p:ext uri="{BB962C8B-B14F-4D97-AF65-F5344CB8AC3E}">
        <p14:creationId xmlns:p14="http://schemas.microsoft.com/office/powerpoint/2010/main" val="293143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6E1B0E-8D0A-0C48-BF65-1972DBB23953}"/>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3" name="Title 2">
            <a:extLst>
              <a:ext uri="{FF2B5EF4-FFF2-40B4-BE49-F238E27FC236}">
                <a16:creationId xmlns:a16="http://schemas.microsoft.com/office/drawing/2014/main" id="{32C414F8-45F9-2F45-80D1-98377ADFD073}"/>
              </a:ext>
            </a:extLst>
          </p:cNvPr>
          <p:cNvSpPr>
            <a:spLocks noGrp="1"/>
          </p:cNvSpPr>
          <p:nvPr>
            <p:ph type="title"/>
          </p:nvPr>
        </p:nvSpPr>
        <p:spPr/>
        <p:txBody>
          <a:bodyPr/>
          <a:lstStyle/>
          <a:p>
            <a:r>
              <a:rPr lang="en-US" dirty="0"/>
              <a:t>12-June key JINST referee comments</a:t>
            </a:r>
          </a:p>
        </p:txBody>
      </p:sp>
      <p:sp>
        <p:nvSpPr>
          <p:cNvPr id="8" name="Content Placeholder 7">
            <a:extLst>
              <a:ext uri="{FF2B5EF4-FFF2-40B4-BE49-F238E27FC236}">
                <a16:creationId xmlns:a16="http://schemas.microsoft.com/office/drawing/2014/main" id="{A6E76EE3-A81A-8343-AA00-5E8FEA79337C}"/>
              </a:ext>
            </a:extLst>
          </p:cNvPr>
          <p:cNvSpPr>
            <a:spLocks noGrp="1"/>
          </p:cNvSpPr>
          <p:nvPr>
            <p:ph sz="quarter" idx="20"/>
          </p:nvPr>
        </p:nvSpPr>
        <p:spPr/>
        <p:txBody>
          <a:bodyPr/>
          <a:lstStyle/>
          <a:p>
            <a:r>
              <a:rPr lang="en-US" dirty="0"/>
              <a:t>Using </a:t>
            </a:r>
            <a:r>
              <a:rPr lang="en-US" dirty="0" err="1"/>
              <a:t>UAr</a:t>
            </a:r>
            <a:r>
              <a:rPr lang="en-US" dirty="0"/>
              <a:t> in the fourth DUNE module is an idea that has been floating around the community for some time (see for example Kate </a:t>
            </a:r>
            <a:r>
              <a:rPr lang="en-US" dirty="0" err="1"/>
              <a:t>Scholberg’s</a:t>
            </a:r>
            <a:r>
              <a:rPr lang="en-US" dirty="0"/>
              <a:t> contribution to ["The Low-Radioactivity Underground Argon Workshop: A workshop synopsis", arXiv:1901.10108], which should be cited here). Nevertheless, to this reviewer’s knowledge this is the first time the possibility is explored formally with a detector design study.</a:t>
            </a:r>
          </a:p>
          <a:p>
            <a:endParaRPr lang="en-US" dirty="0"/>
          </a:p>
          <a:p>
            <a:r>
              <a:rPr lang="en-US" dirty="0"/>
              <a:t>Richard</a:t>
            </a:r>
          </a:p>
          <a:p>
            <a:endParaRPr lang="en-US" dirty="0"/>
          </a:p>
        </p:txBody>
      </p:sp>
    </p:spTree>
    <p:extLst>
      <p:ext uri="{BB962C8B-B14F-4D97-AF65-F5344CB8AC3E}">
        <p14:creationId xmlns:p14="http://schemas.microsoft.com/office/powerpoint/2010/main" val="46941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5A562-D601-5446-9FA1-DC3E5EEF560B}"/>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54BB9354-DE21-C140-9B91-E8DF7A948BB2}"/>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64884DD8-0AB7-AE47-A972-B8E2AE5E0C12}"/>
              </a:ext>
            </a:extLst>
          </p:cNvPr>
          <p:cNvSpPr>
            <a:spLocks noGrp="1"/>
          </p:cNvSpPr>
          <p:nvPr>
            <p:ph sz="quarter" idx="20"/>
          </p:nvPr>
        </p:nvSpPr>
        <p:spPr>
          <a:xfrm>
            <a:off x="1371600" y="2057399"/>
            <a:ext cx="12801600" cy="5715001"/>
          </a:xfrm>
        </p:spPr>
        <p:txBody>
          <a:bodyPr/>
          <a:lstStyle/>
          <a:p>
            <a:r>
              <a:rPr lang="en-US" dirty="0"/>
              <a:t>The proposal presented in this manuscript is well-researched and well-written. Some design elements could be better supported by more detailed background estimate studies, although this could come later in a future Technical Design Report. In particular, it is unclear whether some of the chosen shielding thickness values are in fact optimal (3.5 m of </a:t>
            </a:r>
            <a:r>
              <a:rPr lang="en-US" dirty="0" err="1"/>
              <a:t>UAr</a:t>
            </a:r>
            <a:r>
              <a:rPr lang="en-US" dirty="0"/>
              <a:t> outside the fiducial region on all sides, 5 cm acrylic walls), so the 1 </a:t>
            </a:r>
            <a:r>
              <a:rPr lang="en-US" dirty="0" err="1"/>
              <a:t>kT</a:t>
            </a:r>
            <a:r>
              <a:rPr lang="en-US" dirty="0"/>
              <a:t> fiducial mass sounds arbitrary. Could it be made larger in the transverse dimension? Part of this answer is provided in Figure 3 on the dominant reducible neutron backgrounds: it would be best to show how, based on this simulation, the dark matter sensitivity (based on total background estimates at a given threshold) depends on the transverse dimension of the fiducial region.</a:t>
            </a:r>
          </a:p>
          <a:p>
            <a:endParaRPr lang="en-US" dirty="0"/>
          </a:p>
          <a:p>
            <a:r>
              <a:rPr lang="en-US" dirty="0"/>
              <a:t>1.) Eric: #n,m vs  </a:t>
            </a:r>
            <a:r>
              <a:rPr lang="en-US" dirty="0" err="1"/>
              <a:t>xy</a:t>
            </a:r>
            <a:r>
              <a:rPr lang="en-US" dirty="0"/>
              <a:t> square, keeping z as is  2. #</a:t>
            </a:r>
            <a:r>
              <a:rPr lang="en-US" dirty="0" err="1"/>
              <a:t>n,m</a:t>
            </a:r>
            <a:r>
              <a:rPr lang="en-US" dirty="0"/>
              <a:t> keep transverse 4.2, vs z </a:t>
            </a:r>
          </a:p>
          <a:p>
            <a:r>
              <a:rPr lang="en-US" dirty="0">
                <a:solidFill>
                  <a:schemeClr val="accent6"/>
                </a:solidFill>
              </a:rPr>
              <a:t>See slide 42-44</a:t>
            </a:r>
          </a:p>
        </p:txBody>
      </p:sp>
    </p:spTree>
    <p:extLst>
      <p:ext uri="{BB962C8B-B14F-4D97-AF65-F5344CB8AC3E}">
        <p14:creationId xmlns:p14="http://schemas.microsoft.com/office/powerpoint/2010/main" val="101337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23E7D-4800-4943-8901-7DF9A86E39B8}"/>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3" name="Title 2">
            <a:extLst>
              <a:ext uri="{FF2B5EF4-FFF2-40B4-BE49-F238E27FC236}">
                <a16:creationId xmlns:a16="http://schemas.microsoft.com/office/drawing/2014/main" id="{28D9563B-F589-3B44-8B52-976723CC829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F599235-42D2-D340-B9A2-6F31A3084BB2}"/>
              </a:ext>
            </a:extLst>
          </p:cNvPr>
          <p:cNvSpPr>
            <a:spLocks noGrp="1"/>
          </p:cNvSpPr>
          <p:nvPr>
            <p:ph sz="quarter" idx="20"/>
          </p:nvPr>
        </p:nvSpPr>
        <p:spPr/>
        <p:txBody>
          <a:bodyPr/>
          <a:lstStyle/>
          <a:p>
            <a:r>
              <a:rPr lang="en-US" dirty="0"/>
              <a:t>The photon counting study seems sound to first order, given the assumptions stated. Attenuation in argon is explicitly neglected on page 9, however for a detector of this size the effect may actually be significant: for example [Neumeier, A. et al. EPJC 72, 2190 (2012)] measured an effective attenuation length on the order of 1.6 m. It would be worth quantifying the impact of this effect on the ability to reach the required PE yield at the photodetectors.</a:t>
            </a:r>
          </a:p>
          <a:p>
            <a:endParaRPr lang="en-US" dirty="0"/>
          </a:p>
          <a:p>
            <a:r>
              <a:rPr lang="en-US" dirty="0"/>
              <a:t>Chris: statement + perhaps run with a finite attn length</a:t>
            </a:r>
          </a:p>
          <a:p>
            <a:r>
              <a:rPr lang="en-US" dirty="0"/>
              <a:t>Eric: look for lambda in </a:t>
            </a:r>
            <a:r>
              <a:rPr lang="en-US" dirty="0" err="1"/>
              <a:t>fcl</a:t>
            </a:r>
            <a:r>
              <a:rPr lang="en-US" dirty="0"/>
              <a:t> file for </a:t>
            </a:r>
            <a:r>
              <a:rPr lang="en-US" dirty="0" err="1"/>
              <a:t>LArSoft</a:t>
            </a:r>
            <a:r>
              <a:rPr lang="en-US" dirty="0"/>
              <a:t> (slide 41)</a:t>
            </a:r>
          </a:p>
          <a:p>
            <a:r>
              <a:rPr lang="en-US" dirty="0"/>
              <a:t>Richard: will look for another reference on this Royal-</a:t>
            </a:r>
            <a:r>
              <a:rPr lang="en-US" dirty="0" err="1"/>
              <a:t>Hollaway</a:t>
            </a:r>
            <a:r>
              <a:rPr lang="en-US" dirty="0"/>
              <a:t> group</a:t>
            </a:r>
          </a:p>
        </p:txBody>
      </p:sp>
    </p:spTree>
    <p:extLst>
      <p:ext uri="{BB962C8B-B14F-4D97-AF65-F5344CB8AC3E}">
        <p14:creationId xmlns:p14="http://schemas.microsoft.com/office/powerpoint/2010/main" val="40574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2AE90-F909-6C42-88DD-6FBC849AA297}"/>
              </a:ext>
            </a:extLst>
          </p:cNvPr>
          <p:cNvSpPr>
            <a:spLocks noGrp="1"/>
          </p:cNvSpPr>
          <p:nvPr>
            <p:ph type="sldNum" sz="quarter" idx="12"/>
          </p:nvPr>
        </p:nvSpPr>
        <p:spPr/>
        <p:txBody>
          <a:bodyPr/>
          <a:lstStyle/>
          <a:p>
            <a:fld id="{FE7A4BB3-E848-5A44-82DF-322201952CD8}" type="slidenum">
              <a:rPr lang="en-US" smtClean="0"/>
              <a:pPr/>
              <a:t>37</a:t>
            </a:fld>
            <a:endParaRPr lang="en-US" dirty="0"/>
          </a:p>
        </p:txBody>
      </p:sp>
      <p:sp>
        <p:nvSpPr>
          <p:cNvPr id="3" name="Title 2">
            <a:extLst>
              <a:ext uri="{FF2B5EF4-FFF2-40B4-BE49-F238E27FC236}">
                <a16:creationId xmlns:a16="http://schemas.microsoft.com/office/drawing/2014/main" id="{894D4DFC-870E-8C42-816F-EF9412FE8D4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9E1E1FA-8871-9D4A-84DE-C82B4D4B2F4D}"/>
              </a:ext>
            </a:extLst>
          </p:cNvPr>
          <p:cNvSpPr>
            <a:spLocks noGrp="1"/>
          </p:cNvSpPr>
          <p:nvPr>
            <p:ph sz="quarter" idx="20"/>
          </p:nvPr>
        </p:nvSpPr>
        <p:spPr/>
        <p:txBody>
          <a:bodyPr/>
          <a:lstStyle/>
          <a:p>
            <a:r>
              <a:rPr lang="en-US" dirty="0"/>
              <a:t>Expected background studies are thorough for some sources, namely radiogenic neutrons, as well as beta and gamma rays, and the irreducible neutrino background. They are however incomplete or absent for other sources, e.g. - Cherenkov backgrounds are very briefly mentioned on page 11 as neglected. They could be a very significant source of high-f90, low-PE background for a detector with this technology and size, and deserve further study. - Alpha decays with unusual topologies, either with limited path length in </a:t>
            </a:r>
            <a:r>
              <a:rPr lang="en-US" dirty="0" err="1"/>
              <a:t>LAr</a:t>
            </a:r>
            <a:r>
              <a:rPr lang="en-US" dirty="0"/>
              <a:t> leading to smaller energy depositions, or with light-shadowing effects, can provide significant backgrounds that are not considered here. Without necessarily going into much detail, they would be important to mention too</a:t>
            </a:r>
          </a:p>
          <a:p>
            <a:endParaRPr lang="en-US" dirty="0"/>
          </a:p>
          <a:p>
            <a:r>
              <a:rPr lang="en-US" dirty="0"/>
              <a:t>Chris: clarify sentence about </a:t>
            </a:r>
            <a:r>
              <a:rPr lang="en-US" dirty="0" err="1"/>
              <a:t>Ckv</a:t>
            </a:r>
            <a:r>
              <a:rPr lang="en-US" dirty="0"/>
              <a:t> not being an issue for our geometry. Foils on acrylic, not TPB on acrylic. Comment on </a:t>
            </a:r>
            <a:r>
              <a:rPr lang="en-US" dirty="0" err="1"/>
              <a:t>reconstructable</a:t>
            </a:r>
            <a:r>
              <a:rPr lang="en-US" dirty="0"/>
              <a:t> wall alpha location</a:t>
            </a:r>
          </a:p>
        </p:txBody>
      </p:sp>
    </p:spTree>
    <p:extLst>
      <p:ext uri="{BB962C8B-B14F-4D97-AF65-F5344CB8AC3E}">
        <p14:creationId xmlns:p14="http://schemas.microsoft.com/office/powerpoint/2010/main" val="19352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5DA67-9743-3042-9D31-AA64C11573AA}"/>
              </a:ext>
            </a:extLst>
          </p:cNvPr>
          <p:cNvSpPr>
            <a:spLocks noGrp="1"/>
          </p:cNvSpPr>
          <p:nvPr>
            <p:ph type="sldNum" sz="quarter" idx="12"/>
          </p:nvPr>
        </p:nvSpPr>
        <p:spPr/>
        <p:txBody>
          <a:bodyPr/>
          <a:lstStyle/>
          <a:p>
            <a:fld id="{FE7A4BB3-E848-5A44-82DF-322201952CD8}" type="slidenum">
              <a:rPr lang="en-US" smtClean="0"/>
              <a:pPr/>
              <a:t>38</a:t>
            </a:fld>
            <a:endParaRPr lang="en-US" dirty="0"/>
          </a:p>
        </p:txBody>
      </p:sp>
      <p:sp>
        <p:nvSpPr>
          <p:cNvPr id="3" name="Title 2">
            <a:extLst>
              <a:ext uri="{FF2B5EF4-FFF2-40B4-BE49-F238E27FC236}">
                <a16:creationId xmlns:a16="http://schemas.microsoft.com/office/drawing/2014/main" id="{A70B6DBB-353F-7549-940B-CFEEB3338929}"/>
              </a:ext>
            </a:extLst>
          </p:cNvPr>
          <p:cNvSpPr>
            <a:spLocks noGrp="1"/>
          </p:cNvSpPr>
          <p:nvPr>
            <p:ph type="title"/>
          </p:nvPr>
        </p:nvSpPr>
        <p:spPr/>
        <p:txBody>
          <a:bodyPr/>
          <a:lstStyle/>
          <a:p>
            <a:r>
              <a:rPr lang="en-US" dirty="0"/>
              <a:t>Minor text revision requests</a:t>
            </a:r>
          </a:p>
        </p:txBody>
      </p:sp>
      <p:sp>
        <p:nvSpPr>
          <p:cNvPr id="4" name="Content Placeholder 3">
            <a:extLst>
              <a:ext uri="{FF2B5EF4-FFF2-40B4-BE49-F238E27FC236}">
                <a16:creationId xmlns:a16="http://schemas.microsoft.com/office/drawing/2014/main" id="{252174FA-D0DA-6B42-89DB-FABD8F6B4BCE}"/>
              </a:ext>
            </a:extLst>
          </p:cNvPr>
          <p:cNvSpPr>
            <a:spLocks noGrp="1"/>
          </p:cNvSpPr>
          <p:nvPr>
            <p:ph sz="quarter" idx="20"/>
          </p:nvPr>
        </p:nvSpPr>
        <p:spPr/>
        <p:txBody>
          <a:bodyPr/>
          <a:lstStyle/>
          <a:p>
            <a:r>
              <a:rPr lang="en-US" sz="1600" dirty="0"/>
              <a:t>Minor text revisions are also recommended, as follows. </a:t>
            </a:r>
          </a:p>
          <a:p>
            <a:r>
              <a:rPr lang="en-US" sz="1600" dirty="0">
                <a:solidFill>
                  <a:srgbClr val="FF0000"/>
                </a:solidFill>
              </a:rPr>
              <a:t>Throughout "Darkside" –&gt;"</a:t>
            </a:r>
            <a:r>
              <a:rPr lang="en-US" sz="1600" dirty="0" err="1">
                <a:solidFill>
                  <a:srgbClr val="FF0000"/>
                </a:solidFill>
              </a:rPr>
              <a:t>DarkSide</a:t>
            </a:r>
            <a:r>
              <a:rPr lang="en-US" sz="1600" dirty="0">
                <a:solidFill>
                  <a:srgbClr val="FF0000"/>
                </a:solidFill>
              </a:rPr>
              <a:t>" including on Figure 6 page 2 </a:t>
            </a:r>
            <a:br>
              <a:rPr lang="en-US" sz="1600" dirty="0">
                <a:solidFill>
                  <a:srgbClr val="FF0000"/>
                </a:solidFill>
              </a:rPr>
            </a:br>
            <a:r>
              <a:rPr lang="en-US" sz="1600" dirty="0">
                <a:solidFill>
                  <a:srgbClr val="FF0000"/>
                </a:solidFill>
              </a:rPr>
              <a:t>"DP phase" –&gt;"DP" as P stands for phase </a:t>
            </a:r>
          </a:p>
          <a:p>
            <a:r>
              <a:rPr lang="en-US" sz="1600" dirty="0">
                <a:solidFill>
                  <a:srgbClr val="FF0000"/>
                </a:solidFill>
              </a:rPr>
              <a:t>page 4 "The motivation of the size of the inner volume is largely cost-based": this may be true for directions along the photodetector plane, but not perpendicular to it? </a:t>
            </a:r>
          </a:p>
          <a:p>
            <a:r>
              <a:rPr lang="en-US" sz="1600" dirty="0">
                <a:solidFill>
                  <a:srgbClr val="FF0000"/>
                </a:solidFill>
              </a:rPr>
              <a:t>page 5 "Darkside50" –&gt;"DarkSide-50" with dash </a:t>
            </a:r>
          </a:p>
          <a:p>
            <a:r>
              <a:rPr lang="en-US" sz="1600" dirty="0"/>
              <a:t>page 6 7.3*10ˆ-4 </a:t>
            </a:r>
            <a:r>
              <a:rPr lang="en-US" sz="1600" dirty="0" err="1"/>
              <a:t>Bq</a:t>
            </a:r>
            <a:r>
              <a:rPr lang="en-US" sz="1600" dirty="0"/>
              <a:t>/kg * 4.3*10ˆ6 kg = 3.1 </a:t>
            </a:r>
            <a:r>
              <a:rPr lang="en-US" sz="1600" dirty="0" err="1"/>
              <a:t>kBq</a:t>
            </a:r>
            <a:r>
              <a:rPr lang="en-US" sz="1600" dirty="0"/>
              <a:t>, suggesting to write this number explicitly </a:t>
            </a:r>
          </a:p>
          <a:p>
            <a:r>
              <a:rPr lang="en-US" sz="1600" dirty="0"/>
              <a:t>"12 events" pileup over which period of time? [Richard]</a:t>
            </a:r>
          </a:p>
          <a:p>
            <a:r>
              <a:rPr lang="en-US" sz="1600" dirty="0">
                <a:solidFill>
                  <a:schemeClr val="accent6"/>
                </a:solidFill>
              </a:rPr>
              <a:t>page 8 Figure 2 x-axis quantity missing "neutron energy [MeV]" </a:t>
            </a:r>
          </a:p>
          <a:p>
            <a:r>
              <a:rPr lang="en-US" sz="1600" dirty="0">
                <a:solidFill>
                  <a:schemeClr val="accent6"/>
                </a:solidFill>
              </a:rPr>
              <a:t>page 14 Footnote: please write km/sec unit after each speed value </a:t>
            </a:r>
          </a:p>
          <a:p>
            <a:r>
              <a:rPr lang="en-US" sz="1600" dirty="0">
                <a:solidFill>
                  <a:schemeClr val="accent6"/>
                </a:solidFill>
              </a:rPr>
              <a:t>page 15 Figure 6: DEAP-3600 curve does seem to reflect their latest results, although the correct reference is [DEAP Collaboration, Search for dark matter with a 231-day exposure of liquid argon using DEAP-3600 at SNOLAB. Physical Review D, 100 (2019) 022004]: please add in caption and References section. </a:t>
            </a:r>
            <a:r>
              <a:rPr lang="en-US" sz="1600" dirty="0">
                <a:solidFill>
                  <a:schemeClr val="accent2"/>
                </a:solidFill>
              </a:rPr>
              <a:t>Reference missing in Figure 6 caption for </a:t>
            </a:r>
            <a:r>
              <a:rPr lang="en-US" sz="1600" dirty="0" err="1">
                <a:solidFill>
                  <a:schemeClr val="accent2"/>
                </a:solidFill>
              </a:rPr>
              <a:t>XENONnT</a:t>
            </a:r>
            <a:r>
              <a:rPr lang="en-US" sz="1600" dirty="0">
                <a:solidFill>
                  <a:schemeClr val="accent2"/>
                </a:solidFill>
              </a:rPr>
              <a:t> expected sensitivity</a:t>
            </a:r>
            <a:r>
              <a:rPr lang="en-US" sz="1600" dirty="0">
                <a:solidFill>
                  <a:schemeClr val="accent6"/>
                </a:solidFill>
              </a:rPr>
              <a:t>. Figure 6 title and caption: after "90%" add "C.L." Figure 6 y-axis would be clearer as "Spin-independent WIMP nucleon cross section [cmˆ2]" Figure 6 x-axis unit should be [</a:t>
            </a:r>
            <a:r>
              <a:rPr lang="en-US" sz="1600" dirty="0" err="1">
                <a:solidFill>
                  <a:schemeClr val="accent6"/>
                </a:solidFill>
              </a:rPr>
              <a:t>TeV</a:t>
            </a:r>
            <a:r>
              <a:rPr lang="en-US" sz="1600" dirty="0">
                <a:solidFill>
                  <a:schemeClr val="accent6"/>
                </a:solidFill>
              </a:rPr>
              <a:t>/cˆ2]</a:t>
            </a:r>
          </a:p>
          <a:p>
            <a:endParaRPr lang="en-US" sz="1600" dirty="0">
              <a:solidFill>
                <a:schemeClr val="accent6"/>
              </a:solidFill>
            </a:endParaRPr>
          </a:p>
          <a:p>
            <a:pPr marL="0" indent="0">
              <a:buNone/>
            </a:pPr>
            <a:r>
              <a:rPr lang="en-US" sz="2000" dirty="0">
                <a:solidFill>
                  <a:schemeClr val="accent2"/>
                </a:solidFill>
              </a:rPr>
              <a:t>Richard says there’s a DARWIN paper that gives a citation</a:t>
            </a:r>
            <a:r>
              <a:rPr lang="en-US" sz="2000" dirty="0">
                <a:solidFill>
                  <a:schemeClr val="accent6"/>
                </a:solidFill>
              </a:rPr>
              <a:t>.</a:t>
            </a:r>
          </a:p>
        </p:txBody>
      </p:sp>
    </p:spTree>
    <p:extLst>
      <p:ext uri="{BB962C8B-B14F-4D97-AF65-F5344CB8AC3E}">
        <p14:creationId xmlns:p14="http://schemas.microsoft.com/office/powerpoint/2010/main" val="3449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4FA91-5840-7041-802E-A547E92EEEB8}"/>
              </a:ext>
            </a:extLst>
          </p:cNvPr>
          <p:cNvSpPr>
            <a:spLocks noGrp="1"/>
          </p:cNvSpPr>
          <p:nvPr>
            <p:ph type="sldNum" sz="quarter" idx="12"/>
          </p:nvPr>
        </p:nvSpPr>
        <p:spPr/>
        <p:txBody>
          <a:bodyPr/>
          <a:lstStyle/>
          <a:p>
            <a:fld id="{FE7A4BB3-E848-5A44-82DF-322201952CD8}" type="slidenum">
              <a:rPr lang="en-US" smtClean="0"/>
              <a:pPr/>
              <a:t>39</a:t>
            </a:fld>
            <a:endParaRPr lang="en-US" dirty="0"/>
          </a:p>
        </p:txBody>
      </p:sp>
      <p:sp>
        <p:nvSpPr>
          <p:cNvPr id="3" name="Title 2">
            <a:extLst>
              <a:ext uri="{FF2B5EF4-FFF2-40B4-BE49-F238E27FC236}">
                <a16:creationId xmlns:a16="http://schemas.microsoft.com/office/drawing/2014/main" id="{E56B4470-A84D-1940-80D4-24DE3B1C604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C9A0033-0200-6344-A60F-2789269BC405}"/>
              </a:ext>
            </a:extLst>
          </p:cNvPr>
          <p:cNvSpPr>
            <a:spLocks noGrp="1"/>
          </p:cNvSpPr>
          <p:nvPr>
            <p:ph sz="quarter" idx="20"/>
          </p:nvPr>
        </p:nvSpPr>
        <p:spPr/>
        <p:txBody>
          <a:bodyPr/>
          <a:lstStyle/>
          <a:p>
            <a:r>
              <a:rPr lang="en-US" dirty="0"/>
              <a:t>page 16</a:t>
            </a:r>
            <a:br>
              <a:rPr lang="en-US" dirty="0"/>
            </a:br>
            <a:r>
              <a:rPr lang="en-US" dirty="0"/>
              <a:t>The clarity of Table 1 would be greatly improved with three distinct columns for the three threshold scenarios (100 </a:t>
            </a:r>
            <a:r>
              <a:rPr lang="en-US" dirty="0" err="1"/>
              <a:t>keVr</a:t>
            </a:r>
            <a:r>
              <a:rPr lang="en-US" dirty="0"/>
              <a:t>, 75 </a:t>
            </a:r>
            <a:r>
              <a:rPr lang="en-US" dirty="0" err="1"/>
              <a:t>keVr</a:t>
            </a:r>
            <a:r>
              <a:rPr lang="en-US" dirty="0"/>
              <a:t>, 50 </a:t>
            </a:r>
            <a:r>
              <a:rPr lang="en-US" dirty="0" err="1"/>
              <a:t>keVr</a:t>
            </a:r>
            <a:r>
              <a:rPr lang="en-US" dirty="0"/>
              <a:t>). A row with "total" background estimates would be nice to have as well. "</a:t>
            </a:r>
            <a:r>
              <a:rPr lang="en-US" dirty="0" err="1"/>
              <a:t>bPSD</a:t>
            </a:r>
            <a:r>
              <a:rPr lang="en-US" dirty="0"/>
              <a:t>" and "</a:t>
            </a:r>
            <a:r>
              <a:rPr lang="en-US" dirty="0" err="1"/>
              <a:t>aPSD</a:t>
            </a:r>
            <a:r>
              <a:rPr lang="en-US" dirty="0"/>
              <a:t>" acronyms are unnecessary, please spell out "before PSD" and "after PSD". If necessary, making the table orientation landscape would give more space to implement these suggestions. </a:t>
            </a:r>
          </a:p>
          <a:p>
            <a:endParaRPr lang="en-US" dirty="0"/>
          </a:p>
          <a:p>
            <a:r>
              <a:rPr lang="en-US" dirty="0"/>
              <a:t>Richard</a:t>
            </a:r>
          </a:p>
        </p:txBody>
      </p:sp>
    </p:spTree>
    <p:extLst>
      <p:ext uri="{BB962C8B-B14F-4D97-AF65-F5344CB8AC3E}">
        <p14:creationId xmlns:p14="http://schemas.microsoft.com/office/powerpoint/2010/main" val="11751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B6D32-8330-E748-8178-8BDAA0C8F66B}"/>
              </a:ext>
            </a:extLst>
          </p:cNvPr>
          <p:cNvSpPr>
            <a:spLocks noGrp="1"/>
          </p:cNvSpPr>
          <p:nvPr>
            <p:ph type="sldNum" sz="quarter" idx="12"/>
          </p:nvPr>
        </p:nvSpPr>
        <p:spPr/>
        <p:txBody>
          <a:bodyPr/>
          <a:lstStyle/>
          <a:p>
            <a:fld id="{FE7A4BB3-E848-5A44-82DF-322201952CD8}" type="slidenum">
              <a:rPr lang="en-US" smtClean="0"/>
              <a:pPr/>
              <a:t>40</a:t>
            </a:fld>
            <a:endParaRPr lang="en-US" dirty="0"/>
          </a:p>
        </p:txBody>
      </p:sp>
      <p:sp>
        <p:nvSpPr>
          <p:cNvPr id="3" name="Title 2">
            <a:extLst>
              <a:ext uri="{FF2B5EF4-FFF2-40B4-BE49-F238E27FC236}">
                <a16:creationId xmlns:a16="http://schemas.microsoft.com/office/drawing/2014/main" id="{8267F7D2-E889-1C49-A759-F68437A252B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BCB90D4-CA62-9E46-80A9-15446029241E}"/>
              </a:ext>
            </a:extLst>
          </p:cNvPr>
          <p:cNvSpPr>
            <a:spLocks noGrp="1"/>
          </p:cNvSpPr>
          <p:nvPr>
            <p:ph sz="quarter" idx="20"/>
          </p:nvPr>
        </p:nvSpPr>
        <p:spPr/>
        <p:txBody>
          <a:bodyPr/>
          <a:lstStyle/>
          <a:p>
            <a:r>
              <a:rPr lang="en-US" dirty="0"/>
              <a:t>References</a:t>
            </a:r>
            <a:br>
              <a:rPr lang="en-US" dirty="0"/>
            </a:br>
            <a:r>
              <a:rPr lang="en-US" dirty="0"/>
              <a:t>For consistency, please cite as collaboration names where appropriate, i.e. Ref 4: DarkSide-50 Collaboration</a:t>
            </a:r>
            <a:br>
              <a:rPr lang="en-US" dirty="0"/>
            </a:br>
            <a:r>
              <a:rPr lang="en-US" dirty="0"/>
              <a:t>Ref 15: DarkSide-50 Collaboration</a:t>
            </a:r>
            <a:br>
              <a:rPr lang="en-US" dirty="0"/>
            </a:br>
            <a:r>
              <a:rPr lang="en-US" dirty="0"/>
              <a:t>Ref 16: DEAP Collaboration </a:t>
            </a:r>
          </a:p>
          <a:p>
            <a:endParaRPr lang="en-US" dirty="0"/>
          </a:p>
          <a:p>
            <a:r>
              <a:rPr lang="en-US" dirty="0"/>
              <a:t>SNO and </a:t>
            </a:r>
            <a:r>
              <a:rPr lang="en-US" dirty="0" err="1"/>
              <a:t>LuxZep</a:t>
            </a:r>
            <a:r>
              <a:rPr lang="en-US" dirty="0"/>
              <a:t> too</a:t>
            </a:r>
          </a:p>
          <a:p>
            <a:endParaRPr lang="en-US" dirty="0"/>
          </a:p>
          <a:p>
            <a:r>
              <a:rPr lang="en-US" dirty="0"/>
              <a:t>Eric </a:t>
            </a:r>
            <a:r>
              <a:rPr lang="en-US" dirty="0">
                <a:solidFill>
                  <a:schemeClr val="accent6"/>
                </a:solidFill>
              </a:rPr>
              <a:t>(done, 17-June)</a:t>
            </a:r>
          </a:p>
        </p:txBody>
      </p:sp>
    </p:spTree>
    <p:extLst>
      <p:ext uri="{BB962C8B-B14F-4D97-AF65-F5344CB8AC3E}">
        <p14:creationId xmlns:p14="http://schemas.microsoft.com/office/powerpoint/2010/main" val="41017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B0EDAD-C19B-BB46-985C-2534EAA6D6AC}"/>
              </a:ext>
            </a:extLst>
          </p:cNvPr>
          <p:cNvSpPr>
            <a:spLocks noGrp="1"/>
          </p:cNvSpPr>
          <p:nvPr>
            <p:ph type="sldNum" sz="quarter" idx="12"/>
          </p:nvPr>
        </p:nvSpPr>
        <p:spPr/>
        <p:txBody>
          <a:bodyPr/>
          <a:lstStyle/>
          <a:p>
            <a:fld id="{FE7A4BB3-E848-5A44-82DF-322201952CD8}" type="slidenum">
              <a:rPr lang="en-US" smtClean="0"/>
              <a:pPr/>
              <a:t>41</a:t>
            </a:fld>
            <a:endParaRPr lang="en-US" dirty="0"/>
          </a:p>
        </p:txBody>
      </p:sp>
      <p:sp>
        <p:nvSpPr>
          <p:cNvPr id="3" name="Title 2">
            <a:extLst>
              <a:ext uri="{FF2B5EF4-FFF2-40B4-BE49-F238E27FC236}">
                <a16:creationId xmlns:a16="http://schemas.microsoft.com/office/drawing/2014/main" id="{74F6559F-A5FE-A944-BE2C-CEF41EF7F630}"/>
              </a:ext>
            </a:extLst>
          </p:cNvPr>
          <p:cNvSpPr>
            <a:spLocks noGrp="1"/>
          </p:cNvSpPr>
          <p:nvPr>
            <p:ph type="title"/>
          </p:nvPr>
        </p:nvSpPr>
        <p:spPr/>
        <p:txBody>
          <a:bodyPr/>
          <a:lstStyle/>
          <a:p>
            <a:r>
              <a:rPr lang="en-US" dirty="0"/>
              <a:t>19-Jun-2020</a:t>
            </a:r>
          </a:p>
        </p:txBody>
      </p:sp>
      <p:sp>
        <p:nvSpPr>
          <p:cNvPr id="4" name="Content Placeholder 3">
            <a:extLst>
              <a:ext uri="{FF2B5EF4-FFF2-40B4-BE49-F238E27FC236}">
                <a16:creationId xmlns:a16="http://schemas.microsoft.com/office/drawing/2014/main" id="{07FF1831-6DCD-794D-AF1C-3E853EF8F491}"/>
              </a:ext>
            </a:extLst>
          </p:cNvPr>
          <p:cNvSpPr>
            <a:spLocks noGrp="1"/>
          </p:cNvSpPr>
          <p:nvPr>
            <p:ph sz="quarter" idx="20"/>
          </p:nvPr>
        </p:nvSpPr>
        <p:spPr/>
        <p:txBody>
          <a:bodyPr/>
          <a:lstStyle/>
          <a:p>
            <a:r>
              <a:rPr lang="en-US" dirty="0"/>
              <a:t>Attenuation length</a:t>
            </a:r>
          </a:p>
          <a:p>
            <a:pPr lvl="1"/>
            <a:r>
              <a:rPr lang="en-US" dirty="0"/>
              <a:t>VUV </a:t>
            </a:r>
            <a:r>
              <a:rPr lang="en-US" dirty="0">
                <a:hlinkClick r:id="rId2"/>
              </a:rPr>
              <a:t>https://</a:t>
            </a:r>
            <a:r>
              <a:rPr lang="en-US" dirty="0" err="1">
                <a:hlinkClick r:id="rId2"/>
              </a:rPr>
              <a:t>www.sciencedirect.co</a:t>
            </a:r>
            <a:r>
              <a:rPr lang="en-US" dirty="0" err="1">
                <a:hlinkClick r:id="rId3"/>
              </a:rPr>
              <a:t>m</a:t>
            </a:r>
            <a:r>
              <a:rPr lang="en-US" dirty="0">
                <a:hlinkClick r:id="rId3"/>
              </a:rPr>
              <a:t>/science/article/pii/S0927650516302341?via%3Dihub</a:t>
            </a:r>
            <a:endParaRPr lang="en-US" dirty="0"/>
          </a:p>
          <a:p>
            <a:pPr lvl="2"/>
            <a:r>
              <a:rPr lang="en-US" dirty="0"/>
              <a:t>Suggests 5m at 1ppb, which </a:t>
            </a:r>
            <a:r>
              <a:rPr lang="en-US" dirty="0" err="1"/>
              <a:t>uB</a:t>
            </a:r>
            <a:r>
              <a:rPr lang="en-US" dirty="0"/>
              <a:t> has achieved (</a:t>
            </a:r>
            <a:r>
              <a:rPr lang="en-US" dirty="0">
                <a:hlinkClick r:id="rId4"/>
              </a:rPr>
              <a:t>https://microboone.fnal.gov/wp-content/uploads/MICROBOONE-NOTE-1003-PUB.pdf</a:t>
            </a:r>
            <a:r>
              <a:rPr lang="en-US" dirty="0"/>
              <a:t>)</a:t>
            </a:r>
          </a:p>
          <a:p>
            <a:pPr lvl="1"/>
            <a:r>
              <a:rPr lang="en-US" dirty="0" err="1"/>
              <a:t>LArSoft</a:t>
            </a:r>
            <a:r>
              <a:rPr lang="en-US" dirty="0"/>
              <a:t> defaults</a:t>
            </a:r>
          </a:p>
          <a:p>
            <a:pPr lvl="2"/>
            <a:r>
              <a:rPr lang="en-US" dirty="0"/>
              <a:t>https://github.com/LArSoft/lardataalg/blob/develop/lardataalg/DetectorInfo/larproperties.fcl</a:t>
            </a:r>
          </a:p>
          <a:p>
            <a:pPr lvl="1"/>
            <a:endParaRPr lang="en-US" dirty="0"/>
          </a:p>
          <a:p>
            <a:pPr lvl="1"/>
            <a:endParaRPr lang="en-US" dirty="0"/>
          </a:p>
        </p:txBody>
      </p:sp>
      <p:graphicFrame>
        <p:nvGraphicFramePr>
          <p:cNvPr id="5" name="Table 4">
            <a:extLst>
              <a:ext uri="{FF2B5EF4-FFF2-40B4-BE49-F238E27FC236}">
                <a16:creationId xmlns:a16="http://schemas.microsoft.com/office/drawing/2014/main" id="{A03A35B6-E17F-4343-BE3F-85F562EDF3B0}"/>
              </a:ext>
            </a:extLst>
          </p:cNvPr>
          <p:cNvGraphicFramePr>
            <a:graphicFrameLocks noGrp="1"/>
          </p:cNvGraphicFramePr>
          <p:nvPr>
            <p:extLst>
              <p:ext uri="{D42A27DB-BD31-4B8C-83A1-F6EECF244321}">
                <p14:modId xmlns:p14="http://schemas.microsoft.com/office/powerpoint/2010/main" val="2314944636"/>
              </p:ext>
            </p:extLst>
          </p:nvPr>
        </p:nvGraphicFramePr>
        <p:xfrm>
          <a:off x="4328160" y="4800599"/>
          <a:ext cx="9128760" cy="3436042"/>
        </p:xfrm>
        <a:graphic>
          <a:graphicData uri="http://schemas.openxmlformats.org/drawingml/2006/table">
            <a:tbl>
              <a:tblPr/>
              <a:tblGrid>
                <a:gridCol w="985404">
                  <a:extLst>
                    <a:ext uri="{9D8B030D-6E8A-4147-A177-3AD203B41FA5}">
                      <a16:colId xmlns:a16="http://schemas.microsoft.com/office/drawing/2014/main" val="1039145767"/>
                    </a:ext>
                  </a:extLst>
                </a:gridCol>
                <a:gridCol w="8143356">
                  <a:extLst>
                    <a:ext uri="{9D8B030D-6E8A-4147-A177-3AD203B41FA5}">
                      <a16:colId xmlns:a16="http://schemas.microsoft.com/office/drawing/2014/main" val="2335853532"/>
                    </a:ext>
                  </a:extLst>
                </a:gridCol>
              </a:tblGrid>
              <a:tr h="115750">
                <a:tc>
                  <a:txBody>
                    <a:bodyPr/>
                    <a:lstStyle/>
                    <a:p>
                      <a:endParaRPr lang="en-US" sz="700"/>
                    </a:p>
                  </a:txBody>
                  <a:tcPr marL="28563" marR="28563" marT="14281" marB="14281"/>
                </a:tc>
                <a:tc>
                  <a:txBody>
                    <a:bodyPr/>
                    <a:lstStyle/>
                    <a:p>
                      <a:endParaRPr lang="en-US" sz="700"/>
                    </a:p>
                  </a:txBody>
                  <a:tcPr marL="28563" marR="28563" marT="14281" marB="14281"/>
                </a:tc>
                <a:extLst>
                  <a:ext uri="{0D108BD9-81ED-4DB2-BD59-A6C34878D82A}">
                    <a16:rowId xmlns:a16="http://schemas.microsoft.com/office/drawing/2014/main" val="1159495401"/>
                  </a:ext>
                </a:extLst>
              </a:tr>
              <a:tr h="1160704">
                <a:tc>
                  <a:txBody>
                    <a:bodyPr/>
                    <a:lstStyle/>
                    <a:p>
                      <a:pPr fontAlgn="t"/>
                      <a:endParaRPr lang="en-US" sz="700" dirty="0">
                        <a:solidFill>
                          <a:srgbClr val="24292E"/>
                        </a:solidFill>
                        <a:effectLst/>
                        <a:latin typeface="SFMono-Regular"/>
                      </a:endParaRPr>
                    </a:p>
                  </a:txBody>
                  <a:tcPr marL="29753" marR="29753" marT="14281" marB="14281">
                    <a:lnL>
                      <a:noFill/>
                    </a:lnL>
                    <a:lnR>
                      <a:noFill/>
                    </a:lnR>
                    <a:lnB>
                      <a:noFill/>
                    </a:lnB>
                    <a:solidFill>
                      <a:srgbClr val="FFFFFF"/>
                    </a:solidFill>
                  </a:tcPr>
                </a:tc>
                <a:tc>
                  <a:txBody>
                    <a:bodyPr/>
                    <a:lstStyle/>
                    <a:p>
                      <a:r>
                        <a:rPr lang="en-US" sz="2160" b="0" i="0" kern="1200" dirty="0">
                          <a:solidFill>
                            <a:schemeClr val="tx1"/>
                          </a:solidFill>
                          <a:effectLst/>
                          <a:latin typeface="+mn-lt"/>
                          <a:ea typeface="+mn-ea"/>
                          <a:cs typeface="+mn-cs"/>
                        </a:rPr>
                        <a:t># absorption length as function of energy --</a:t>
                      </a:r>
                      <a:r>
                        <a:rPr lang="en-US" sz="1600" b="0" i="0" kern="1200" dirty="0">
                          <a:solidFill>
                            <a:schemeClr val="tx1"/>
                          </a:solidFill>
                          <a:effectLst/>
                          <a:latin typeface="+mn-lt"/>
                          <a:ea typeface="+mn-ea"/>
                          <a:cs typeface="+mn-cs"/>
                        </a:rPr>
                        <a:t> [cm] confirmed, EC, 19-June</a:t>
                      </a:r>
                      <a:endParaRPr lang="en-US" sz="1600" dirty="0"/>
                    </a:p>
                  </a:txBody>
                  <a:tcPr marL="28563" marR="28563" marT="14281" marB="14281">
                    <a:lnL>
                      <a:noFill/>
                    </a:lnL>
                  </a:tcPr>
                </a:tc>
                <a:extLst>
                  <a:ext uri="{0D108BD9-81ED-4DB2-BD59-A6C34878D82A}">
                    <a16:rowId xmlns:a16="http://schemas.microsoft.com/office/drawing/2014/main" val="106350010"/>
                  </a:ext>
                </a:extLst>
              </a:tr>
              <a:tr h="180967">
                <a:tc>
                  <a:txBody>
                    <a:bodyPr/>
                    <a:lstStyle/>
                    <a:p>
                      <a:pPr algn="r" fontAlgn="t"/>
                      <a:endParaRPr lang="en" sz="700" dirty="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r>
                        <a:rPr lang="en-US" sz="1200">
                          <a:solidFill>
                            <a:srgbClr val="24292E"/>
                          </a:solidFill>
                          <a:effectLst/>
                          <a:latin typeface="SFMono-Regular"/>
                        </a:rPr>
                        <a:t>AbsLengthEnergies: [ 4, 5, 6, 7, 8, 9, 10, 11 ]</a:t>
                      </a:r>
                    </a:p>
                  </a:txBody>
                  <a:tcPr marL="29753" marR="29753" marT="14281" marB="14281">
                    <a:lnL>
                      <a:noFill/>
                    </a:lnL>
                    <a:lnR>
                      <a:noFill/>
                    </a:lnR>
                    <a:lnB>
                      <a:noFill/>
                    </a:lnB>
                    <a:solidFill>
                      <a:srgbClr val="FFFFFF"/>
                    </a:solidFill>
                  </a:tcPr>
                </a:tc>
                <a:extLst>
                  <a:ext uri="{0D108BD9-81ED-4DB2-BD59-A6C34878D82A}">
                    <a16:rowId xmlns:a16="http://schemas.microsoft.com/office/drawing/2014/main" val="3784042048"/>
                  </a:ext>
                </a:extLst>
              </a:tr>
              <a:tr h="187621">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r>
                        <a:rPr lang="en-US" sz="1200">
                          <a:solidFill>
                            <a:srgbClr val="24292E"/>
                          </a:solidFill>
                          <a:effectLst/>
                          <a:latin typeface="SFMono-Regular"/>
                        </a:rPr>
                        <a:t>AbsLengthSpectrum: [ 2000., 2000., 2000., 2000., 2000., 2000., 2000., 2000.]</a:t>
                      </a: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2701757105"/>
                  </a:ext>
                </a:extLst>
              </a:tr>
              <a:tr h="180967">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endParaRPr lang="en" sz="1200">
                        <a:solidFill>
                          <a:srgbClr val="24292E"/>
                        </a:solidFill>
                        <a:effectLst/>
                        <a:latin typeface="SFMono-Regular"/>
                      </a:endParaRP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2903098296"/>
                  </a:ext>
                </a:extLst>
              </a:tr>
              <a:tr h="187621">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r>
                        <a:rPr lang="en-US" sz="1200">
                          <a:solidFill>
                            <a:srgbClr val="24292E"/>
                          </a:solidFill>
                          <a:effectLst/>
                          <a:latin typeface="SFMono-Regular"/>
                        </a:rPr>
                        <a:t># Rayleigh scattering length (cm) @ 90K as a function of energy (eV) from arXiv:2002.09346</a:t>
                      </a: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629190000"/>
                  </a:ext>
                </a:extLst>
              </a:tr>
              <a:tr h="180967">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endParaRPr lang="en" sz="1200">
                        <a:solidFill>
                          <a:srgbClr val="24292E"/>
                        </a:solidFill>
                        <a:effectLst/>
                        <a:latin typeface="SFMono-Regular"/>
                      </a:endParaRP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2492883456"/>
                  </a:ext>
                </a:extLst>
              </a:tr>
              <a:tr h="473822">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r>
                        <a:rPr lang="en-US" sz="1200">
                          <a:solidFill>
                            <a:srgbClr val="24292E"/>
                          </a:solidFill>
                          <a:effectLst/>
                          <a:latin typeface="SFMono-Regular"/>
                        </a:rPr>
                        <a:t>RayleighEnergies: [ 1.18626, 1.68626, 2.18626, 2.68626, 3.18626, 3.68626, 4.18626, 4.68626, 5.18626, 5.68626, 6.18626, 6.68626, 7.18626, 7.68626, 8.18626, 8.68626, 9.18626, 9.68626, 10.1863, 10.6863, 11.1863 ]</a:t>
                      </a: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3687195684"/>
                  </a:ext>
                </a:extLst>
              </a:tr>
              <a:tr h="473822">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pPr fontAlgn="t"/>
                      <a:r>
                        <a:rPr lang="en-US" sz="1200" dirty="0" err="1">
                          <a:solidFill>
                            <a:srgbClr val="24292E"/>
                          </a:solidFill>
                          <a:effectLst/>
                          <a:latin typeface="SFMono-Regular"/>
                        </a:rPr>
                        <a:t>RayleighSpectrum</a:t>
                      </a:r>
                      <a:r>
                        <a:rPr lang="en-US" sz="1200" dirty="0">
                          <a:solidFill>
                            <a:srgbClr val="24292E"/>
                          </a:solidFill>
                          <a:effectLst/>
                          <a:latin typeface="SFMono-Regular"/>
                        </a:rPr>
                        <a:t>: [ 1200800, 390747, 128633, 54969.1, 27191.8, 14853.7, 8716.9, 5397.42, 3481.37, 2316.51, 1577.63, 1092.02, 763.045, 534.232, 371.335, 252.942, 165.38, 99.9003, 51.2653, 17.495, 0.964341 ]</a:t>
                      </a:r>
                    </a:p>
                  </a:txBody>
                  <a:tcPr marL="29753" marR="29753" marT="14281" marB="14281">
                    <a:lnL>
                      <a:noFill/>
                    </a:lnL>
                    <a:lnR>
                      <a:noFill/>
                    </a:lnR>
                    <a:lnT>
                      <a:noFill/>
                    </a:lnT>
                    <a:lnB>
                      <a:noFill/>
                    </a:lnB>
                    <a:solidFill>
                      <a:srgbClr val="FFFFFF"/>
                    </a:solidFill>
                  </a:tcPr>
                </a:tc>
                <a:extLst>
                  <a:ext uri="{0D108BD9-81ED-4DB2-BD59-A6C34878D82A}">
                    <a16:rowId xmlns:a16="http://schemas.microsoft.com/office/drawing/2014/main" val="1443622877"/>
                  </a:ext>
                </a:extLst>
              </a:tr>
              <a:tr h="115750">
                <a:tc>
                  <a:txBody>
                    <a:bodyPr/>
                    <a:lstStyle/>
                    <a:p>
                      <a:pPr algn="r" fontAlgn="t"/>
                      <a:endParaRPr lang="en" sz="700">
                        <a:effectLst/>
                        <a:latin typeface="SFMono-Regular"/>
                      </a:endParaRPr>
                    </a:p>
                  </a:txBody>
                  <a:tcPr marL="29753" marR="29753" marT="14281" marB="14281">
                    <a:lnL>
                      <a:noFill/>
                    </a:lnL>
                    <a:lnR>
                      <a:noFill/>
                    </a:lnR>
                    <a:lnT>
                      <a:noFill/>
                    </a:lnT>
                    <a:lnB>
                      <a:noFill/>
                    </a:lnB>
                    <a:solidFill>
                      <a:srgbClr val="FFFFFF"/>
                    </a:solidFill>
                  </a:tcPr>
                </a:tc>
                <a:tc>
                  <a:txBody>
                    <a:bodyPr/>
                    <a:lstStyle/>
                    <a:p>
                      <a:endParaRPr lang="en-US" sz="700" dirty="0"/>
                    </a:p>
                  </a:txBody>
                  <a:tcPr marL="28563" marR="28563" marT="14281" marB="14281">
                    <a:lnL>
                      <a:noFill/>
                    </a:lnL>
                    <a:lnT>
                      <a:noFill/>
                    </a:lnT>
                  </a:tcPr>
                </a:tc>
                <a:extLst>
                  <a:ext uri="{0D108BD9-81ED-4DB2-BD59-A6C34878D82A}">
                    <a16:rowId xmlns:a16="http://schemas.microsoft.com/office/drawing/2014/main" val="3253908689"/>
                  </a:ext>
                </a:extLst>
              </a:tr>
            </a:tbl>
          </a:graphicData>
        </a:graphic>
      </p:graphicFrame>
      <p:sp>
        <p:nvSpPr>
          <p:cNvPr id="6" name="Rectangle 1">
            <a:extLst>
              <a:ext uri="{FF2B5EF4-FFF2-40B4-BE49-F238E27FC236}">
                <a16:creationId xmlns:a16="http://schemas.microsoft.com/office/drawing/2014/main" id="{A1CE2A09-DDFB-7248-86CC-35E5861CF6D3}"/>
              </a:ext>
            </a:extLst>
          </p:cNvPr>
          <p:cNvSpPr>
            <a:spLocks noChangeArrowheads="1"/>
          </p:cNvSpPr>
          <p:nvPr/>
        </p:nvSpPr>
        <p:spPr bwMode="auto">
          <a:xfrm>
            <a:off x="6626225" y="1992313"/>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521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71AF5D-8D97-6240-9F9A-3840D99E4C1A}"/>
              </a:ext>
            </a:extLst>
          </p:cNvPr>
          <p:cNvSpPr>
            <a:spLocks noGrp="1"/>
          </p:cNvSpPr>
          <p:nvPr>
            <p:ph type="sldNum" sz="quarter" idx="12"/>
          </p:nvPr>
        </p:nvSpPr>
        <p:spPr/>
        <p:txBody>
          <a:bodyPr/>
          <a:lstStyle/>
          <a:p>
            <a:fld id="{FE7A4BB3-E848-5A44-82DF-322201952CD8}" type="slidenum">
              <a:rPr lang="en-US" smtClean="0"/>
              <a:pPr/>
              <a:t>42</a:t>
            </a:fld>
            <a:endParaRPr lang="en-US" dirty="0"/>
          </a:p>
        </p:txBody>
      </p:sp>
      <p:sp>
        <p:nvSpPr>
          <p:cNvPr id="3" name="Title 2">
            <a:extLst>
              <a:ext uri="{FF2B5EF4-FFF2-40B4-BE49-F238E27FC236}">
                <a16:creationId xmlns:a16="http://schemas.microsoft.com/office/drawing/2014/main" id="{7F1A0925-7117-8241-BAFB-9151D4002991}"/>
              </a:ext>
            </a:extLst>
          </p:cNvPr>
          <p:cNvSpPr>
            <a:spLocks noGrp="1"/>
          </p:cNvSpPr>
          <p:nvPr>
            <p:ph type="title"/>
          </p:nvPr>
        </p:nvSpPr>
        <p:spPr/>
        <p:txBody>
          <a:bodyPr/>
          <a:lstStyle/>
          <a:p>
            <a:r>
              <a:rPr lang="en-US" dirty="0"/>
              <a:t>19-June-2020, Fiducial Optimum. For 3 z choices.</a:t>
            </a:r>
          </a:p>
        </p:txBody>
      </p:sp>
      <p:pic>
        <p:nvPicPr>
          <p:cNvPr id="6" name="Content Placeholder 5" descr="A close up of a device&#10;&#10;Description automatically generated">
            <a:extLst>
              <a:ext uri="{FF2B5EF4-FFF2-40B4-BE49-F238E27FC236}">
                <a16:creationId xmlns:a16="http://schemas.microsoft.com/office/drawing/2014/main" id="{E648CAE2-77B7-DC42-9433-D61C759B9AE2}"/>
              </a:ext>
            </a:extLst>
          </p:cNvPr>
          <p:cNvPicPr>
            <a:picLocks noGrp="1" noChangeAspect="1"/>
          </p:cNvPicPr>
          <p:nvPr>
            <p:ph sz="quarter" idx="20"/>
          </p:nvPr>
        </p:nvPicPr>
        <p:blipFill>
          <a:blip r:embed="rId2"/>
          <a:stretch>
            <a:fillRect/>
          </a:stretch>
        </p:blipFill>
        <p:spPr>
          <a:xfrm>
            <a:off x="4577080" y="1924050"/>
            <a:ext cx="5842000" cy="4381500"/>
          </a:xfrm>
        </p:spPr>
      </p:pic>
      <p:sp>
        <p:nvSpPr>
          <p:cNvPr id="7" name="TextBox 6">
            <a:extLst>
              <a:ext uri="{FF2B5EF4-FFF2-40B4-BE49-F238E27FC236}">
                <a16:creationId xmlns:a16="http://schemas.microsoft.com/office/drawing/2014/main" id="{BE1F7320-9148-C34E-92FF-BA26073C85B5}"/>
              </a:ext>
            </a:extLst>
          </p:cNvPr>
          <p:cNvSpPr txBox="1"/>
          <p:nvPr/>
        </p:nvSpPr>
        <p:spPr>
          <a:xfrm>
            <a:off x="1610098" y="6647688"/>
            <a:ext cx="13039403" cy="1754326"/>
          </a:xfrm>
          <a:prstGeom prst="rect">
            <a:avLst/>
          </a:prstGeom>
          <a:noFill/>
        </p:spPr>
        <p:txBody>
          <a:bodyPr wrap="none" rtlCol="0">
            <a:spAutoFit/>
          </a:bodyPr>
          <a:lstStyle/>
          <a:p>
            <a:r>
              <a:rPr lang="en-US" dirty="0"/>
              <a:t>Optimal x [m] (</a:t>
            </a:r>
            <a:r>
              <a:rPr lang="en-US" dirty="0" err="1"/>
              <a:t>FidV</a:t>
            </a:r>
            <a:r>
              <a:rPr lang="en-US" dirty="0"/>
              <a:t> [</a:t>
            </a:r>
            <a:r>
              <a:rPr lang="en-US" dirty="0" err="1"/>
              <a:t>kT</a:t>
            </a:r>
            <a:r>
              <a:rPr lang="en-US" dirty="0"/>
              <a:t>]) for z=40,52,56:  2.64 (1.5611904), 2.64 (2.02954752), 3.6 (4.064255999999999)</a:t>
            </a:r>
          </a:p>
          <a:p>
            <a:r>
              <a:rPr lang="en-US" dirty="0"/>
              <a:t>Signal/neutrons/Atm: 17.30/8.33/15.96, </a:t>
            </a:r>
          </a:p>
          <a:p>
            <a:r>
              <a:rPr lang="en-US" dirty="0"/>
              <a:t>	22.49/13.10/20.75, </a:t>
            </a:r>
          </a:p>
          <a:p>
            <a:r>
              <a:rPr lang="en-US" dirty="0"/>
              <a:t>	45.05/1229.22/41.55, </a:t>
            </a:r>
          </a:p>
          <a:p>
            <a:endParaRPr lang="en-US" dirty="0"/>
          </a:p>
        </p:txBody>
      </p:sp>
    </p:spTree>
    <p:extLst>
      <p:ext uri="{BB962C8B-B14F-4D97-AF65-F5344CB8AC3E}">
        <p14:creationId xmlns:p14="http://schemas.microsoft.com/office/powerpoint/2010/main" val="356395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AE531-A8B4-F847-AFF8-BF3145BB91B8}"/>
              </a:ext>
            </a:extLst>
          </p:cNvPr>
          <p:cNvSpPr>
            <a:spLocks noGrp="1"/>
          </p:cNvSpPr>
          <p:nvPr>
            <p:ph type="sldNum" sz="quarter" idx="12"/>
          </p:nvPr>
        </p:nvSpPr>
        <p:spPr/>
        <p:txBody>
          <a:bodyPr/>
          <a:lstStyle/>
          <a:p>
            <a:fld id="{FE7A4BB3-E848-5A44-82DF-322201952CD8}" type="slidenum">
              <a:rPr lang="en-US" smtClean="0"/>
              <a:pPr/>
              <a:t>43</a:t>
            </a:fld>
            <a:endParaRPr lang="en-US" dirty="0"/>
          </a:p>
        </p:txBody>
      </p:sp>
      <p:sp>
        <p:nvSpPr>
          <p:cNvPr id="3" name="Title 2">
            <a:extLst>
              <a:ext uri="{FF2B5EF4-FFF2-40B4-BE49-F238E27FC236}">
                <a16:creationId xmlns:a16="http://schemas.microsoft.com/office/drawing/2014/main" id="{5485556B-25AB-D547-9A20-B042E8BE7F32}"/>
              </a:ext>
            </a:extLst>
          </p:cNvPr>
          <p:cNvSpPr>
            <a:spLocks noGrp="1"/>
          </p:cNvSpPr>
          <p:nvPr>
            <p:ph type="title"/>
          </p:nvPr>
        </p:nvSpPr>
        <p:spPr/>
        <p:txBody>
          <a:bodyPr/>
          <a:lstStyle/>
          <a:p>
            <a:r>
              <a:rPr lang="en-US" dirty="0"/>
              <a:t>19-June with optima 1,2 </a:t>
            </a:r>
          </a:p>
        </p:txBody>
      </p:sp>
      <p:pic>
        <p:nvPicPr>
          <p:cNvPr id="6" name="Content Placeholder 5">
            <a:extLst>
              <a:ext uri="{FF2B5EF4-FFF2-40B4-BE49-F238E27FC236}">
                <a16:creationId xmlns:a16="http://schemas.microsoft.com/office/drawing/2014/main" id="{811E51DC-A198-D444-9EB7-A8DA5112A70E}"/>
              </a:ext>
            </a:extLst>
          </p:cNvPr>
          <p:cNvPicPr>
            <a:picLocks noGrp="1" noChangeAspect="1"/>
          </p:cNvPicPr>
          <p:nvPr>
            <p:ph sz="quarter" idx="20"/>
          </p:nvPr>
        </p:nvPicPr>
        <p:blipFill>
          <a:blip r:embed="rId2"/>
          <a:stretch>
            <a:fillRect/>
          </a:stretch>
        </p:blipFill>
        <p:spPr>
          <a:xfrm rot="5400000">
            <a:off x="-1285675" y="-5266700"/>
            <a:ext cx="10893214" cy="16001175"/>
          </a:xfrm>
        </p:spPr>
      </p:pic>
      <p:sp>
        <p:nvSpPr>
          <p:cNvPr id="7" name="TextBox 6">
            <a:extLst>
              <a:ext uri="{FF2B5EF4-FFF2-40B4-BE49-F238E27FC236}">
                <a16:creationId xmlns:a16="http://schemas.microsoft.com/office/drawing/2014/main" id="{110CC85A-CDA1-6442-99BC-F9869CFFE8FE}"/>
              </a:ext>
            </a:extLst>
          </p:cNvPr>
          <p:cNvSpPr txBox="1"/>
          <p:nvPr/>
        </p:nvSpPr>
        <p:spPr>
          <a:xfrm>
            <a:off x="11551920" y="2407920"/>
            <a:ext cx="2895599" cy="1754326"/>
          </a:xfrm>
          <a:prstGeom prst="rect">
            <a:avLst/>
          </a:prstGeom>
          <a:noFill/>
        </p:spPr>
        <p:txBody>
          <a:bodyPr wrap="square" rtlCol="0">
            <a:spAutoFit/>
          </a:bodyPr>
          <a:lstStyle/>
          <a:p>
            <a:r>
              <a:rPr lang="en-US" dirty="0"/>
              <a:t>Green and blue for 100 keV</a:t>
            </a:r>
          </a:p>
          <a:p>
            <a:r>
              <a:rPr lang="en-US" dirty="0"/>
              <a:t>Correspond to</a:t>
            </a:r>
          </a:p>
          <a:p>
            <a:r>
              <a:rPr lang="en-US" dirty="0"/>
              <a:t>Green/blue </a:t>
            </a:r>
            <a:r>
              <a:rPr lang="en-US" dirty="0" err="1"/>
              <a:t>prev</a:t>
            </a:r>
            <a:r>
              <a:rPr lang="en-US" dirty="0"/>
              <a:t> slide 1.56, 2.03 </a:t>
            </a:r>
            <a:r>
              <a:rPr lang="en-US" dirty="0" err="1"/>
              <a:t>kT</a:t>
            </a:r>
            <a:r>
              <a:rPr lang="en-US" dirty="0"/>
              <a:t>*3 yrs.</a:t>
            </a:r>
          </a:p>
        </p:txBody>
      </p:sp>
    </p:spTree>
    <p:extLst>
      <p:ext uri="{BB962C8B-B14F-4D97-AF65-F5344CB8AC3E}">
        <p14:creationId xmlns:p14="http://schemas.microsoft.com/office/powerpoint/2010/main" val="422302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8DC7A-4ADE-274F-92B7-59A2566B613B}"/>
              </a:ext>
            </a:extLst>
          </p:cNvPr>
          <p:cNvSpPr>
            <a:spLocks noGrp="1"/>
          </p:cNvSpPr>
          <p:nvPr>
            <p:ph type="sldNum" sz="quarter" idx="12"/>
          </p:nvPr>
        </p:nvSpPr>
        <p:spPr/>
        <p:txBody>
          <a:bodyPr/>
          <a:lstStyle/>
          <a:p>
            <a:fld id="{FE7A4BB3-E848-5A44-82DF-322201952CD8}" type="slidenum">
              <a:rPr lang="en-US" smtClean="0"/>
              <a:pPr/>
              <a:t>44</a:t>
            </a:fld>
            <a:endParaRPr lang="en-US" dirty="0"/>
          </a:p>
        </p:txBody>
      </p:sp>
      <p:sp>
        <p:nvSpPr>
          <p:cNvPr id="3" name="Title 2">
            <a:extLst>
              <a:ext uri="{FF2B5EF4-FFF2-40B4-BE49-F238E27FC236}">
                <a16:creationId xmlns:a16="http://schemas.microsoft.com/office/drawing/2014/main" id="{1626E642-6ABE-104F-9AA3-3A238E1E4FD3}"/>
              </a:ext>
            </a:extLst>
          </p:cNvPr>
          <p:cNvSpPr>
            <a:spLocks noGrp="1"/>
          </p:cNvSpPr>
          <p:nvPr>
            <p:ph type="title"/>
          </p:nvPr>
        </p:nvSpPr>
        <p:spPr/>
        <p:txBody>
          <a:bodyPr/>
          <a:lstStyle/>
          <a:p>
            <a:r>
              <a:rPr lang="en-US" dirty="0"/>
              <a:t>19-June</a:t>
            </a:r>
          </a:p>
        </p:txBody>
      </p:sp>
      <p:sp>
        <p:nvSpPr>
          <p:cNvPr id="4" name="Content Placeholder 3">
            <a:extLst>
              <a:ext uri="{FF2B5EF4-FFF2-40B4-BE49-F238E27FC236}">
                <a16:creationId xmlns:a16="http://schemas.microsoft.com/office/drawing/2014/main" id="{5D917C46-E335-B247-8C2B-A262C021B6AA}"/>
              </a:ext>
            </a:extLst>
          </p:cNvPr>
          <p:cNvSpPr>
            <a:spLocks noGrp="1"/>
          </p:cNvSpPr>
          <p:nvPr>
            <p:ph sz="quarter" idx="20"/>
          </p:nvPr>
        </p:nvSpPr>
        <p:spPr/>
        <p:txBody>
          <a:bodyPr/>
          <a:lstStyle/>
          <a:p>
            <a:r>
              <a:rPr lang="en-US" dirty="0"/>
              <a:t>Proposed response to referee</a:t>
            </a:r>
          </a:p>
          <a:p>
            <a:pPr lvl="1"/>
            <a:r>
              <a:rPr lang="en-US" sz="1600" dirty="0"/>
              <a:t>We agree that 3 </a:t>
            </a:r>
            <a:r>
              <a:rPr lang="en-US" sz="1600" dirty="0" err="1"/>
              <a:t>kT</a:t>
            </a:r>
            <a:r>
              <a:rPr lang="en-US" sz="1600" dirty="0"/>
              <a:t>-years is a bit arbitrary. A fiducial 1kt was chosen given a cursory look at neutron backgrounds with strong self-shielding and in order to produce a result in a competitive timescale. Given the comment, we have conducted  transverse variations for three choices of fiducial length [in z] – 40m, as proposed in the text, and for 52 m and 56 m. These are 10m, 4m and 2m to nearest end wall, respectively. We consider expected Dark Matter signal size at a cross section choice of 1E-45 cm^2 and 0.2 </a:t>
            </a:r>
            <a:r>
              <a:rPr lang="en-US" sz="1600" dirty="0" err="1"/>
              <a:t>TeV</a:t>
            </a:r>
            <a:r>
              <a:rPr lang="en-US" sz="1600" dirty="0"/>
              <a:t>/c2, and atmospheric neutrino and neutron backgrounds with an assumed 1 gamma event leakage and a threshold of 100 keV. We plot the figure of merit </a:t>
            </a:r>
            <a:r>
              <a:rPr lang="en-US" sz="1600" dirty="0" err="1"/>
              <a:t>nsig</a:t>
            </a:r>
            <a:r>
              <a:rPr lang="en-US" sz="1600" dirty="0"/>
              <a:t>/sqrt(</a:t>
            </a:r>
            <a:r>
              <a:rPr lang="en-US" sz="1600" dirty="0" err="1"/>
              <a:t>nbkd</a:t>
            </a:r>
            <a:r>
              <a:rPr lang="en-US" sz="1600" dirty="0"/>
              <a:t>) vs. x. We find for a 40m length our transverse optimum (half-size) is at 2.64m --a little farther out than our chosen 2.1 m – giving a 1.56 </a:t>
            </a:r>
            <a:r>
              <a:rPr lang="en-US" sz="1600" dirty="0" err="1"/>
              <a:t>kT</a:t>
            </a:r>
            <a:r>
              <a:rPr lang="en-US" sz="1600" dirty="0"/>
              <a:t> fiducial volume. Both these rough </a:t>
            </a:r>
            <a:r>
              <a:rPr lang="en-US" sz="1600" dirty="0" err="1"/>
              <a:t>f.o.m.’s</a:t>
            </a:r>
            <a:r>
              <a:rPr lang="en-US" sz="1600" dirty="0"/>
              <a:t> are slightly higher than our choice of 2.1m.  For a 52m length fiducial volume the optimum is also at 2.64m for a 2.03 </a:t>
            </a:r>
            <a:r>
              <a:rPr lang="en-US" sz="1600" dirty="0" err="1"/>
              <a:t>kT</a:t>
            </a:r>
            <a:r>
              <a:rPr lang="en-US" sz="1600" dirty="0"/>
              <a:t> fiducial volume. At 56m the preferred size is far larger at 4m transverse for a far inferior </a:t>
            </a:r>
            <a:r>
              <a:rPr lang="en-US" sz="1600" dirty="0" err="1"/>
              <a:t>f.o.m</a:t>
            </a:r>
            <a:r>
              <a:rPr lang="en-US" sz="1600" dirty="0"/>
              <a:t>. We make the sensitivity plots for the first two new fiducial volumes. The resulting 90% sensitivities are just outside the line width from the figure we have in the paper. We therefore, add a line to the paper that says:</a:t>
            </a:r>
          </a:p>
          <a:p>
            <a:pPr lvl="1"/>
            <a:endParaRPr lang="en-US" sz="1600" dirty="0"/>
          </a:p>
          <a:p>
            <a:pPr marL="548640" lvl="1" indent="0">
              <a:buNone/>
            </a:pPr>
            <a:r>
              <a:rPr lang="en-US" sz="1600" dirty="0"/>
              <a:t>“The optimum fiducial geometry that maximizes signal to external backgrounds was found to be 2.6m for 2.03 </a:t>
            </a:r>
            <a:r>
              <a:rPr lang="en-US" sz="1600" dirty="0" err="1"/>
              <a:t>kT.</a:t>
            </a:r>
            <a:r>
              <a:rPr lang="en-US" sz="1600" dirty="0"/>
              <a:t> We use a conservative 1 </a:t>
            </a:r>
            <a:r>
              <a:rPr lang="en-US" sz="1600" dirty="0" err="1"/>
              <a:t>kt</a:t>
            </a:r>
            <a:r>
              <a:rPr lang="en-US" sz="1600" dirty="0"/>
              <a:t> fiducial volume of the dimensions described after performing a study for a 100 keV threshold that determined that this is very close to the self-shielding optimum geometry, considering expected neutron and atmospheric backgrounds.”</a:t>
            </a:r>
          </a:p>
        </p:txBody>
      </p:sp>
    </p:spTree>
    <p:extLst>
      <p:ext uri="{BB962C8B-B14F-4D97-AF65-F5344CB8AC3E}">
        <p14:creationId xmlns:p14="http://schemas.microsoft.com/office/powerpoint/2010/main" val="2095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45</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46</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47</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106145</TotalTime>
  <Words>4785</Words>
  <Application>Microsoft Macintosh PowerPoint</Application>
  <PresentationFormat>Custom</PresentationFormat>
  <Paragraphs>417</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SFMono-Regular</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1-Apr discussion: ToDo tasks</vt:lpstr>
      <vt:lpstr>10-April: release on 15-Apr to Ben/Henning?</vt:lpstr>
      <vt:lpstr>15-Apr</vt:lpstr>
      <vt:lpstr>20-Apr-2020</vt:lpstr>
      <vt:lpstr>1-May</vt:lpstr>
      <vt:lpstr>May 1, continued</vt:lpstr>
      <vt:lpstr>May 5, 2020</vt:lpstr>
      <vt:lpstr>May 8</vt:lpstr>
      <vt:lpstr>10-May, 6-June</vt:lpstr>
      <vt:lpstr>12-June key JINST referee comments</vt:lpstr>
      <vt:lpstr>PowerPoint Presentation</vt:lpstr>
      <vt:lpstr>PowerPoint Presentation</vt:lpstr>
      <vt:lpstr>PowerPoint Presentation</vt:lpstr>
      <vt:lpstr>Minor text revision requests</vt:lpstr>
      <vt:lpstr>PowerPoint Presentation</vt:lpstr>
      <vt:lpstr>PowerPoint Presentation</vt:lpstr>
      <vt:lpstr>19-Jun-2020</vt:lpstr>
      <vt:lpstr>19-June-2020, Fiducial Optimum. For 3 z choices.</vt:lpstr>
      <vt:lpstr>19-June with optima 1,2 </vt:lpstr>
      <vt:lpstr>19-June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78</cp:revision>
  <dcterms:created xsi:type="dcterms:W3CDTF">2020-02-06T06:34:55Z</dcterms:created>
  <dcterms:modified xsi:type="dcterms:W3CDTF">2020-06-19T22:13:44Z</dcterms:modified>
</cp:coreProperties>
</file>